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1.xml" ContentType="application/vnd.openxmlformats-officedocument.presentationml.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6" r:id="rId1"/>
  </p:sldMasterIdLst>
  <p:notesMasterIdLst>
    <p:notesMasterId r:id="rId33"/>
  </p:notesMasterIdLst>
  <p:handoutMasterIdLst>
    <p:handoutMasterId r:id="rId34"/>
  </p:handoutMasterIdLst>
  <p:sldIdLst>
    <p:sldId id="256" r:id="rId2"/>
    <p:sldId id="299" r:id="rId3"/>
    <p:sldId id="258" r:id="rId4"/>
    <p:sldId id="301" r:id="rId5"/>
    <p:sldId id="308" r:id="rId6"/>
    <p:sldId id="284" r:id="rId7"/>
    <p:sldId id="302" r:id="rId8"/>
    <p:sldId id="267" r:id="rId9"/>
    <p:sldId id="285" r:id="rId10"/>
    <p:sldId id="286" r:id="rId11"/>
    <p:sldId id="303" r:id="rId12"/>
    <p:sldId id="304" r:id="rId13"/>
    <p:sldId id="305" r:id="rId14"/>
    <p:sldId id="306" r:id="rId15"/>
    <p:sldId id="307" r:id="rId16"/>
    <p:sldId id="290" r:id="rId17"/>
    <p:sldId id="309" r:id="rId18"/>
    <p:sldId id="291" r:id="rId19"/>
    <p:sldId id="293" r:id="rId20"/>
    <p:sldId id="294" r:id="rId21"/>
    <p:sldId id="295" r:id="rId22"/>
    <p:sldId id="296" r:id="rId23"/>
    <p:sldId id="297" r:id="rId24"/>
    <p:sldId id="298" r:id="rId25"/>
    <p:sldId id="277" r:id="rId26"/>
    <p:sldId id="278" r:id="rId27"/>
    <p:sldId id="279" r:id="rId28"/>
    <p:sldId id="280" r:id="rId29"/>
    <p:sldId id="281" r:id="rId30"/>
    <p:sldId id="282" r:id="rId31"/>
    <p:sldId id="283" r:id="rId32"/>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tin Maas"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A57A9DBF-F08C-44C9-85AC-3413EA7D7155}">
  <a:tblStyle styleId="{A57A9DBF-F08C-44C9-85AC-3413EA7D7155}" styleName="Table_0">
    <a:wholeTbl>
      <a:tcTxStyle b="off" i="off">
        <a:font>
          <a:latin typeface="Calibri"/>
          <a:ea typeface="Calibri"/>
          <a:cs typeface="Calibri"/>
        </a:font>
        <a:schemeClr val="dk1"/>
      </a:tcTxStyle>
      <a:tcStyle>
        <a:tcBdr>
          <a:left>
            <a:ln w="12700" cap="flat">
              <a:solidFill>
                <a:schemeClr val="lt1"/>
              </a:solidFill>
              <a:prstDash val="solid"/>
              <a:round/>
              <a:headEnd type="none" w="med" len="med"/>
              <a:tailEnd type="none" w="med" len="med"/>
            </a:ln>
          </a:left>
          <a:right>
            <a:ln w="12700" cap="flat">
              <a:solidFill>
                <a:schemeClr val="lt1"/>
              </a:solidFill>
              <a:prstDash val="solid"/>
              <a:round/>
              <a:headEnd type="none" w="med" len="med"/>
              <a:tailEnd type="none" w="med" len="med"/>
            </a:ln>
          </a:right>
          <a:top>
            <a:ln w="12700" cap="flat">
              <a:solidFill>
                <a:schemeClr val="lt1"/>
              </a:solidFill>
              <a:prstDash val="solid"/>
              <a:round/>
              <a:headEnd type="none" w="med" len="med"/>
              <a:tailEnd type="none" w="med" len="med"/>
            </a:ln>
          </a:top>
          <a:bottom>
            <a:ln w="12700" cap="flat">
              <a:solidFill>
                <a:schemeClr val="lt1"/>
              </a:solidFill>
              <a:prstDash val="solid"/>
              <a:round/>
              <a:headEnd type="none" w="med" len="med"/>
              <a:tailEnd type="none" w="med" len="med"/>
            </a:ln>
          </a:bottom>
          <a:insideH>
            <a:ln w="12700" cap="flat">
              <a:solidFill>
                <a:schemeClr val="lt1"/>
              </a:solidFill>
              <a:prstDash val="solid"/>
              <a:round/>
              <a:headEnd type="none" w="med" len="med"/>
              <a:tailEnd type="none" w="med" len="med"/>
            </a:ln>
          </a:insideH>
          <a:insideV>
            <a:ln w="12700" cap="flat">
              <a:solidFill>
                <a:schemeClr val="lt1"/>
              </a:solidFill>
              <a:prstDash val="solid"/>
              <a:round/>
              <a:headEnd type="none" w="med" len="med"/>
              <a:tailEnd type="none" w="med" len="med"/>
            </a:ln>
          </a:insideV>
        </a:tcBdr>
        <a:fill>
          <a:solidFill>
            <a:srgbClr val="EFF3F9"/>
          </a:solidFill>
        </a:fill>
      </a:tcStyle>
    </a:wholeTbl>
    <a:band1H>
      <a:tcStyle>
        <a:tcBdr/>
        <a:fill>
          <a:solidFill>
            <a:srgbClr val="DBE5F1"/>
          </a:solidFill>
        </a:fill>
      </a:tcStyle>
    </a:band1H>
    <a:band1V>
      <a:tcStyle>
        <a:tcBdr/>
        <a:fill>
          <a:solidFill>
            <a:srgbClr val="DBE5F1"/>
          </a:solidFill>
        </a:fill>
      </a:tcStyle>
    </a:band1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a:solidFill>
                <a:schemeClr val="lt1"/>
              </a:solidFill>
              <a:prstDash val="solid"/>
              <a:round/>
              <a:headEnd type="none" w="med" len="med"/>
              <a:tailEnd type="none" w="med" len="med"/>
            </a:ln>
          </a:top>
        </a:tcBdr>
        <a:fill>
          <a:solidFill>
            <a:schemeClr val="accent1"/>
          </a:solidFill>
        </a:fill>
      </a:tcStyle>
    </a:lastRow>
    <a:firstRow>
      <a:tcTxStyle b="on" i="off">
        <a:font>
          <a:latin typeface="Calibri"/>
          <a:ea typeface="Calibri"/>
          <a:cs typeface="Calibri"/>
        </a:font>
        <a:schemeClr val="lt1"/>
      </a:tcTxStyle>
      <a:tcStyle>
        <a:tcBdr>
          <a:bottom>
            <a:ln w="38100" cap="flat">
              <a:solidFill>
                <a:schemeClr val="lt1"/>
              </a:solidFill>
              <a:prstDash val="solid"/>
              <a:round/>
              <a:headEnd type="none" w="med" len="med"/>
              <a:tailEnd type="none" w="med" len="med"/>
            </a:ln>
          </a:bottom>
        </a:tcBdr>
        <a:fill>
          <a:solidFill>
            <a:schemeClr val="accent1"/>
          </a:solidFill>
        </a:fill>
      </a:tcStyle>
    </a:firstRow>
  </a:tblStyle>
  <a:tblStyle styleId="{B2109607-3C3B-4E9C-B9AE-61DB545AD93F}" styleName="Table_1">
    <a:wholeTbl>
      <a:tcTxStyle b="off" i="off">
        <a:font>
          <a:latin typeface="Calibri"/>
          <a:ea typeface="Calibri"/>
          <a:cs typeface="Calibri"/>
        </a:font>
        <a:schemeClr val="dk1"/>
      </a:tcTxStyle>
      <a:tcStyle>
        <a:tcBdr>
          <a:left>
            <a:ln w="12700" cap="flat">
              <a:solidFill>
                <a:schemeClr val="lt1"/>
              </a:solidFill>
              <a:prstDash val="solid"/>
              <a:round/>
              <a:headEnd type="none" w="med" len="med"/>
              <a:tailEnd type="none" w="med" len="med"/>
            </a:ln>
          </a:left>
          <a:right>
            <a:ln w="12700" cap="flat">
              <a:solidFill>
                <a:schemeClr val="lt1"/>
              </a:solidFill>
              <a:prstDash val="solid"/>
              <a:round/>
              <a:headEnd type="none" w="med" len="med"/>
              <a:tailEnd type="none" w="med" len="med"/>
            </a:ln>
          </a:right>
          <a:top>
            <a:ln w="12700" cap="flat">
              <a:solidFill>
                <a:schemeClr val="lt1"/>
              </a:solidFill>
              <a:prstDash val="solid"/>
              <a:round/>
              <a:headEnd type="none" w="med" len="med"/>
              <a:tailEnd type="none" w="med" len="med"/>
            </a:ln>
          </a:top>
          <a:bottom>
            <a:ln w="12700" cap="flat">
              <a:solidFill>
                <a:schemeClr val="lt1"/>
              </a:solidFill>
              <a:prstDash val="solid"/>
              <a:round/>
              <a:headEnd type="none" w="med" len="med"/>
              <a:tailEnd type="none" w="med" len="med"/>
            </a:ln>
          </a:bottom>
          <a:insideH>
            <a:ln w="12700" cap="flat">
              <a:solidFill>
                <a:schemeClr val="lt1"/>
              </a:solidFill>
              <a:prstDash val="solid"/>
              <a:round/>
              <a:headEnd type="none" w="med" len="med"/>
              <a:tailEnd type="none" w="med" len="med"/>
            </a:ln>
          </a:insideH>
          <a:insideV>
            <a:ln w="12700" cap="flat">
              <a:solidFill>
                <a:schemeClr val="lt1"/>
              </a:solidFill>
              <a:prstDash val="solid"/>
              <a:round/>
              <a:headEnd type="none" w="med" len="med"/>
              <a:tailEnd type="none" w="med" len="med"/>
            </a:ln>
          </a:insideV>
        </a:tcBdr>
        <a:fill>
          <a:solidFill>
            <a:srgbClr val="EFF3F9"/>
          </a:solidFill>
        </a:fill>
      </a:tcStyle>
    </a:wholeTbl>
    <a:band1H>
      <a:tcStyle>
        <a:tcBdr/>
        <a:fill>
          <a:solidFill>
            <a:srgbClr val="DBE5F1"/>
          </a:solidFill>
        </a:fill>
      </a:tcStyle>
    </a:band1H>
    <a:band1V>
      <a:tcStyle>
        <a:tcBdr/>
        <a:fill>
          <a:solidFill>
            <a:srgbClr val="DBE5F1"/>
          </a:solidFill>
        </a:fill>
      </a:tcStyle>
    </a:band1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a:solidFill>
                <a:schemeClr val="lt1"/>
              </a:solidFill>
              <a:prstDash val="solid"/>
              <a:round/>
              <a:headEnd type="none" w="med" len="med"/>
              <a:tailEnd type="none" w="med" len="med"/>
            </a:ln>
          </a:top>
        </a:tcBdr>
        <a:fill>
          <a:solidFill>
            <a:schemeClr val="accent1"/>
          </a:solidFill>
        </a:fill>
      </a:tcStyle>
    </a:lastRow>
    <a:firstRow>
      <a:tcTxStyle b="on" i="off">
        <a:font>
          <a:latin typeface="Calibri"/>
          <a:ea typeface="Calibri"/>
          <a:cs typeface="Calibri"/>
        </a:font>
        <a:schemeClr val="lt1"/>
      </a:tcTxStyle>
      <a:tcStyle>
        <a:tcBdr>
          <a:bottom>
            <a:ln w="38100" cap="flat">
              <a:solidFill>
                <a:schemeClr val="lt1"/>
              </a:solidFill>
              <a:prstDash val="solid"/>
              <a:round/>
              <a:headEnd type="none" w="med" len="med"/>
              <a:tailEnd type="none" w="med" len="med"/>
            </a:ln>
          </a:bottom>
        </a:tcBdr>
        <a:fill>
          <a:solidFill>
            <a:schemeClr val="accent1"/>
          </a:solidFill>
        </a:fill>
      </a:tcStyle>
    </a:firstRow>
  </a:tblStyle>
  <a:tblStyle styleId="{8867FC34-C467-46F2-B44D-441883CA0B6A}" styleName="Table_2">
    <a:wholeTbl>
      <a:tcTxStyle b="off" i="off">
        <a:font>
          <a:latin typeface="Calibri"/>
          <a:ea typeface="Calibri"/>
          <a:cs typeface="Calibri"/>
        </a:font>
        <a:schemeClr val="dk1"/>
      </a:tcTxStyle>
      <a:tcStyle>
        <a:tcBdr>
          <a:left>
            <a:ln w="12700" cap="flat">
              <a:solidFill>
                <a:schemeClr val="lt1"/>
              </a:solidFill>
              <a:prstDash val="solid"/>
              <a:round/>
              <a:headEnd type="none" w="med" len="med"/>
              <a:tailEnd type="none" w="med" len="med"/>
            </a:ln>
          </a:left>
          <a:right>
            <a:ln w="12700" cap="flat">
              <a:solidFill>
                <a:schemeClr val="lt1"/>
              </a:solidFill>
              <a:prstDash val="solid"/>
              <a:round/>
              <a:headEnd type="none" w="med" len="med"/>
              <a:tailEnd type="none" w="med" len="med"/>
            </a:ln>
          </a:right>
          <a:top>
            <a:ln w="12700" cap="flat">
              <a:solidFill>
                <a:schemeClr val="lt1"/>
              </a:solidFill>
              <a:prstDash val="solid"/>
              <a:round/>
              <a:headEnd type="none" w="med" len="med"/>
              <a:tailEnd type="none" w="med" len="med"/>
            </a:ln>
          </a:top>
          <a:bottom>
            <a:ln w="12700" cap="flat">
              <a:solidFill>
                <a:schemeClr val="lt1"/>
              </a:solidFill>
              <a:prstDash val="solid"/>
              <a:round/>
              <a:headEnd type="none" w="med" len="med"/>
              <a:tailEnd type="none" w="med" len="med"/>
            </a:ln>
          </a:bottom>
          <a:insideH>
            <a:ln w="12700" cap="flat">
              <a:solidFill>
                <a:schemeClr val="lt1"/>
              </a:solidFill>
              <a:prstDash val="solid"/>
              <a:round/>
              <a:headEnd type="none" w="med" len="med"/>
              <a:tailEnd type="none" w="med" len="med"/>
            </a:ln>
          </a:insideH>
          <a:insideV>
            <a:ln w="12700" cap="flat">
              <a:solidFill>
                <a:schemeClr val="lt1"/>
              </a:solidFill>
              <a:prstDash val="solid"/>
              <a:round/>
              <a:headEnd type="none" w="med" len="med"/>
              <a:tailEnd type="none" w="med" len="med"/>
            </a:ln>
          </a:insideV>
        </a:tcBdr>
        <a:fill>
          <a:solidFill>
            <a:srgbClr val="EFF3F9"/>
          </a:solidFill>
        </a:fill>
      </a:tcStyle>
    </a:wholeTbl>
    <a:band1H>
      <a:tcStyle>
        <a:tcBdr/>
        <a:fill>
          <a:solidFill>
            <a:srgbClr val="DBE5F1"/>
          </a:solidFill>
        </a:fill>
      </a:tcStyle>
    </a:band1H>
    <a:band1V>
      <a:tcStyle>
        <a:tcBdr/>
        <a:fill>
          <a:solidFill>
            <a:srgbClr val="DBE5F1"/>
          </a:solidFill>
        </a:fill>
      </a:tcStyle>
    </a:band1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a:solidFill>
                <a:schemeClr val="lt1"/>
              </a:solidFill>
              <a:prstDash val="solid"/>
              <a:round/>
              <a:headEnd type="none" w="med" len="med"/>
              <a:tailEnd type="none" w="med" len="med"/>
            </a:ln>
          </a:top>
        </a:tcBdr>
        <a:fill>
          <a:solidFill>
            <a:schemeClr val="accent1"/>
          </a:solidFill>
        </a:fill>
      </a:tcStyle>
    </a:lastRow>
    <a:firstRow>
      <a:tcTxStyle b="on" i="off">
        <a:font>
          <a:latin typeface="Calibri"/>
          <a:ea typeface="Calibri"/>
          <a:cs typeface="Calibri"/>
        </a:font>
        <a:schemeClr val="lt1"/>
      </a:tcTxStyle>
      <a:tcStyle>
        <a:tcBdr>
          <a:bottom>
            <a:ln w="38100" cap="flat">
              <a:solidFill>
                <a:schemeClr val="lt1"/>
              </a:solidFill>
              <a:prstDash val="solid"/>
              <a:round/>
              <a:headEnd type="none" w="med" len="med"/>
              <a:tailEnd type="none" w="med" len="med"/>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5" autoAdjust="0"/>
    <p:restoredTop sz="88207" autoAdjust="0"/>
  </p:normalViewPr>
  <p:slideViewPr>
    <p:cSldViewPr>
      <p:cViewPr>
        <p:scale>
          <a:sx n="94" d="100"/>
          <a:sy n="94" d="100"/>
        </p:scale>
        <p:origin x="-1952" y="-2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219" d="100"/>
        <a:sy n="219" d="100"/>
      </p:scale>
      <p:origin x="0" y="5632"/>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handoutMaster" Target="handoutMasters/handoutMaster1.xml"/><Relationship Id="rId35" Type="http://schemas.openxmlformats.org/officeDocument/2006/relationships/printerSettings" Target="printerSettings/printerSettings1.bin"/><Relationship Id="rId36" Type="http://schemas.openxmlformats.org/officeDocument/2006/relationships/commentAuthors" Target="commentAuthor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3-05-05T18:47:44.568" idx="1">
    <p:pos x="4713" y="3831"/>
    <p:text>Do this better!</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3565A2-1B79-684E-8B81-0FC09C1616FB}" type="datetimeFigureOut">
              <a:rPr lang="en-US" smtClean="0"/>
              <a:t>1/10/15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FE75B22-7EB8-D14B-9463-58A0D810CDD0}" type="slidenum">
              <a:rPr lang="en-US" smtClean="0"/>
              <a:t>‹#›</a:t>
            </a:fld>
            <a:endParaRPr lang="en-US"/>
          </a:p>
        </p:txBody>
      </p:sp>
    </p:spTree>
    <p:extLst>
      <p:ext uri="{BB962C8B-B14F-4D97-AF65-F5344CB8AC3E}">
        <p14:creationId xmlns:p14="http://schemas.microsoft.com/office/powerpoint/2010/main" val="8104504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
        <p:cNvGrpSpPr/>
        <p:nvPr/>
      </p:nvGrpSpPr>
      <p:grpSpPr>
        <a:xfrm>
          <a:off x="0" y="0"/>
          <a:ext cx="0" cy="0"/>
          <a:chOff x="0" y="0"/>
          <a:chExt cx="0" cy="0"/>
        </a:xfrm>
      </p:grpSpPr>
      <p:sp>
        <p:nvSpPr>
          <p:cNvPr id="2" name="Shape 2"/>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3" name="Shape 3"/>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 name="Shape 4"/>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5" name="Shape 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 name="Shape 6"/>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 name="Shape 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lvl1pPr marL="0" marR="0" indent="0" algn="r" rtl="0">
              <a:spcBef>
                <a:spcPts val="0"/>
              </a:spcBef>
              <a:buNone/>
              <a:defRPr sz="1200" b="0" i="0" u="none" strike="noStrike" cap="none" baseline="0">
                <a:solidFill>
                  <a:schemeClr val="dk1"/>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extLst>
      <p:ext uri="{BB962C8B-B14F-4D97-AF65-F5344CB8AC3E}">
        <p14:creationId xmlns:p14="http://schemas.microsoft.com/office/powerpoint/2010/main" val="4180096164"/>
      </p:ext>
    </p:extLst>
  </p:cSld>
  <p:clrMap bg1="lt1" tx1="dk1" bg2="dk2" tx2="lt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a:t>
            </a:r>
            <a:r>
              <a:rPr lang="en-US" baseline="0" dirty="0" smtClean="0"/>
              <a:t> key-value stores:</a:t>
            </a:r>
          </a:p>
          <a:p>
            <a:pPr marL="171450" indent="-171450">
              <a:buFontTx/>
              <a:buChar char="-"/>
            </a:pPr>
            <a:r>
              <a:rPr lang="en-US" baseline="0" dirty="0" err="1" smtClean="0"/>
              <a:t>Aerospike</a:t>
            </a:r>
            <a:r>
              <a:rPr lang="en-US" baseline="0" dirty="0" smtClean="0"/>
              <a:t>:</a:t>
            </a:r>
          </a:p>
          <a:p>
            <a:pPr marL="0" indent="0">
              <a:buFontTx/>
              <a:buNone/>
            </a:pPr>
            <a:r>
              <a:rPr lang="en-US" baseline="0" dirty="0" smtClean="0"/>
              <a:t>In-memory </a:t>
            </a:r>
            <a:r>
              <a:rPr lang="en-US" baseline="0" dirty="0" err="1" smtClean="0"/>
              <a:t>NoSQL</a:t>
            </a:r>
            <a:r>
              <a:rPr lang="en-US" baseline="0" dirty="0" smtClean="0"/>
              <a:t> key-value store. Optimized for flash storage. Can achieve high throughput</a:t>
            </a:r>
          </a:p>
          <a:p>
            <a:pPr marL="171450" indent="-171450">
              <a:buFontTx/>
              <a:buChar char="-"/>
            </a:pPr>
            <a:r>
              <a:rPr lang="en-US" baseline="0" dirty="0" smtClean="0"/>
              <a:t>Cassandra:</a:t>
            </a:r>
            <a:endParaRPr lang="en-US" dirty="0" smtClean="0"/>
          </a:p>
          <a:p>
            <a:endParaRPr lang="en-US" dirty="0" smtClean="0"/>
          </a:p>
          <a:p>
            <a:r>
              <a:rPr lang="en-US" dirty="0" smtClean="0"/>
              <a:t>How does YCSB work:</a:t>
            </a:r>
          </a:p>
          <a:p>
            <a:r>
              <a:rPr lang="en-US" dirty="0" smtClean="0"/>
              <a:t>1) </a:t>
            </a:r>
          </a:p>
          <a:p>
            <a:r>
              <a:rPr lang="en-US" dirty="0" smtClean="0"/>
              <a:t>2) </a:t>
            </a:r>
          </a:p>
          <a:p>
            <a:r>
              <a:rPr lang="en-US" dirty="0" smtClean="0"/>
              <a:t>3) </a:t>
            </a:r>
          </a:p>
          <a:p>
            <a:endParaRPr lang="en-US" dirty="0" smtClean="0"/>
          </a:p>
          <a:p>
            <a:r>
              <a:rPr lang="en-US" dirty="0" smtClean="0"/>
              <a:t>- YCSB</a:t>
            </a:r>
          </a:p>
          <a:p>
            <a:r>
              <a:rPr lang="en-US" dirty="0" smtClean="0"/>
              <a:t>Workloads</a:t>
            </a:r>
            <a:r>
              <a:rPr lang="en-US" baseline="0" dirty="0" smtClean="0"/>
              <a:t>:</a:t>
            </a:r>
          </a:p>
          <a:p>
            <a:pPr marL="228600" indent="-228600">
              <a:buAutoNum type="arabicParenR"/>
            </a:pPr>
            <a:r>
              <a:rPr lang="en-US" baseline="0" dirty="0" smtClean="0"/>
              <a:t>A: </a:t>
            </a:r>
          </a:p>
          <a:p>
            <a:pPr marL="228600" indent="-228600">
              <a:buAutoNum type="arabicParenR"/>
            </a:pPr>
            <a:r>
              <a:rPr lang="en-US" baseline="0" dirty="0" smtClean="0"/>
              <a:t>B: </a:t>
            </a:r>
          </a:p>
          <a:p>
            <a:pPr marL="228600" indent="-228600">
              <a:buAutoNum type="arabicParenR"/>
            </a:pPr>
            <a:r>
              <a:rPr lang="en-US" baseline="0" dirty="0" smtClean="0"/>
              <a:t>C: </a:t>
            </a:r>
          </a:p>
          <a:p>
            <a:pPr marL="228600" indent="-228600">
              <a:buAutoNum type="arabicParenR"/>
            </a:pPr>
            <a:r>
              <a:rPr lang="en-US" baseline="0" dirty="0" smtClean="0"/>
              <a:t>D: </a:t>
            </a:r>
          </a:p>
          <a:p>
            <a:pPr marL="228600" indent="-228600">
              <a:buAutoNum type="arabicParenR"/>
            </a:pPr>
            <a:r>
              <a:rPr lang="en-US" baseline="0" dirty="0" smtClean="0"/>
              <a:t>E: </a:t>
            </a:r>
          </a:p>
          <a:p>
            <a:pPr marL="228600" indent="-228600">
              <a:buAutoNum type="arabicParenR"/>
            </a:pPr>
            <a:r>
              <a:rPr lang="en-US" baseline="0" dirty="0" smtClean="0"/>
              <a:t>F: </a:t>
            </a:r>
          </a:p>
          <a:p>
            <a:pPr marL="228600" indent="-228600">
              <a:buAutoNum type="arabicParenR"/>
            </a:pPr>
            <a:endParaRPr lang="en-US" baseline="0" dirty="0" smtClean="0"/>
          </a:p>
          <a:p>
            <a:pPr marL="0" indent="0">
              <a:buNone/>
            </a:pPr>
            <a:endParaRPr lang="en-US" dirty="0"/>
          </a:p>
        </p:txBody>
      </p:sp>
      <p:sp>
        <p:nvSpPr>
          <p:cNvPr id="4" name="Slide Number Placeholder 3"/>
          <p:cNvSpPr>
            <a:spLocks noGrp="1"/>
          </p:cNvSpPr>
          <p:nvPr>
            <p:ph type="sldNum" sz="quarter" idx="10"/>
          </p:nvPr>
        </p:nvSpPr>
        <p:spPr/>
        <p:txBody>
          <a:bodyPr/>
          <a:lstStyle/>
          <a:p>
            <a:fld id="{0E827EFA-5465-8D44-95A2-57B374621445}" type="slidenum">
              <a:rPr lang="en-US" smtClean="0"/>
              <a:t>10</a:t>
            </a:fld>
            <a:endParaRPr lang="en-US"/>
          </a:p>
        </p:txBody>
      </p:sp>
    </p:spTree>
    <p:extLst>
      <p:ext uri="{BB962C8B-B14F-4D97-AF65-F5344CB8AC3E}">
        <p14:creationId xmlns:p14="http://schemas.microsoft.com/office/powerpoint/2010/main" val="576484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1" i="0" u="none" strike="noStrike" cap="none" baseline="0">
                <a:solidFill>
                  <a:srgbClr val="FF0000"/>
                </a:solidFill>
                <a:latin typeface="Times New Roman"/>
                <a:ea typeface="Times New Roman"/>
                <a:cs typeface="Times New Roman"/>
                <a:sym typeface="Times New Roman"/>
              </a:rPr>
              <a:t>Please put in notes here to explain poster so that someone else could summarize what your poster is about</a:t>
            </a:r>
          </a:p>
          <a:p>
            <a:pPr marL="0" marR="0" lvl="0" indent="0" algn="l" rtl="0">
              <a:spcBef>
                <a:spcPts val="0"/>
              </a:spcBef>
              <a:buNone/>
            </a:pPr>
            <a:endParaRPr sz="1200" b="0" i="0" u="none" strike="noStrike" cap="none" baseline="0">
              <a:solidFill>
                <a:schemeClr val="dk1"/>
              </a:solidFill>
              <a:latin typeface="Times New Roman"/>
              <a:ea typeface="Times New Roman"/>
              <a:cs typeface="Times New Roman"/>
              <a:sym typeface="Times New Roman"/>
            </a:endParaRPr>
          </a:p>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p:txBody>
      </p:sp>
      <p:sp>
        <p:nvSpPr>
          <p:cNvPr id="195" name="Shape 19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11</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4" name="Shape 10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1" name="Shape 11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r>
              <a:rPr lang="en-US" sz="1200" b="0" i="0" u="none" strike="noStrike" cap="none" baseline="0">
                <a:solidFill>
                  <a:schemeClr val="dk1"/>
                </a:solidFill>
                <a:latin typeface="Arial"/>
                <a:ea typeface="Arial"/>
                <a:cs typeface="Arial"/>
                <a:sym typeface="Arial"/>
              </a:rPr>
              <a:t>This is what Solr looks like on Firebox now</a:t>
            </a:r>
          </a:p>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a:p>
            <a:pPr marL="457200" lvl="0" indent="-381000" rtl="0">
              <a:lnSpc>
                <a:spcPct val="115000"/>
              </a:lnSpc>
              <a:spcBef>
                <a:spcPts val="0"/>
              </a:spcBef>
              <a:buClr>
                <a:srgbClr val="000080"/>
              </a:buClr>
              <a:buSzPct val="100000"/>
              <a:buFont typeface="Arial"/>
              <a:buChar char="•"/>
            </a:pPr>
            <a:r>
              <a:rPr lang="en-US" sz="2000">
                <a:solidFill>
                  <a:schemeClr val="dk1"/>
                </a:solidFill>
              </a:rPr>
              <a:t>Solr cluster: 1 Solr instance -&gt; 1 core. Data sharded evenly amongst instances and stored locally.</a:t>
            </a:r>
          </a:p>
          <a:p>
            <a:pPr marL="457200" lvl="0" indent="-381000" rtl="0">
              <a:lnSpc>
                <a:spcPct val="115000"/>
              </a:lnSpc>
              <a:spcBef>
                <a:spcPts val="0"/>
              </a:spcBef>
              <a:buClr>
                <a:srgbClr val="000080"/>
              </a:buClr>
              <a:buSzPct val="100000"/>
              <a:buFont typeface="Arial"/>
              <a:buChar char="•"/>
            </a:pPr>
            <a:r>
              <a:rPr lang="en-US" sz="2000">
                <a:solidFill>
                  <a:schemeClr val="dk1"/>
                </a:solidFill>
              </a:rPr>
              <a:t>Zookeeper for cluster management.</a:t>
            </a:r>
          </a:p>
          <a:p>
            <a:pPr marL="457200" lvl="0" indent="-381000" rtl="0">
              <a:lnSpc>
                <a:spcPct val="115000"/>
              </a:lnSpc>
              <a:spcBef>
                <a:spcPts val="0"/>
              </a:spcBef>
              <a:buClr>
                <a:srgbClr val="000080"/>
              </a:buClr>
              <a:buSzPct val="100000"/>
              <a:buFont typeface="Arial"/>
              <a:buChar char="•"/>
            </a:pPr>
            <a:r>
              <a:rPr lang="en-US" sz="2000">
                <a:solidFill>
                  <a:schemeClr val="dk1"/>
                </a:solidFill>
              </a:rPr>
              <a:t>Hadoop and HDFS (optional) </a:t>
            </a:r>
          </a:p>
          <a:p>
            <a:pPr marL="0" marR="0" lvl="0" indent="0" algn="l" rtl="0">
              <a:spcBef>
                <a:spcPts val="0"/>
              </a:spcBef>
              <a:buClr>
                <a:schemeClr val="dk1"/>
              </a:buClr>
              <a:buFont typeface="Arial"/>
              <a:buNone/>
            </a:pPr>
            <a:endParaRPr sz="1200">
              <a:solidFill>
                <a:schemeClr val="dk1"/>
              </a:solidFill>
            </a:endParaRPr>
          </a:p>
          <a:p>
            <a:pPr marL="0" marR="0" lvl="0" indent="0" algn="l" rtl="0">
              <a:spcBef>
                <a:spcPts val="0"/>
              </a:spcBef>
              <a:buClr>
                <a:schemeClr val="dk1"/>
              </a:buClr>
              <a:buSzPct val="25000"/>
              <a:buFont typeface="Arial"/>
              <a:buNone/>
            </a:pPr>
            <a:r>
              <a:rPr lang="en-US" sz="1200" b="0" i="0" u="none" strike="noStrike" cap="none" baseline="0">
                <a:solidFill>
                  <a:schemeClr val="dk1"/>
                </a:solidFill>
                <a:latin typeface="Arial"/>
                <a:ea typeface="Arial"/>
                <a:cs typeface="Arial"/>
                <a:sym typeface="Arial"/>
              </a:rPr>
              <a:t>Solr on Firebox has two major components, the server and client. The server consists of a cluster of solr instances spread across many machines, together with a separate set of machines hosting Zookeeper. Zookeeper is responsible for cluster management and synchronization amongst the Solr instances; it knows if and when a node goes offline and communicates that to the Solr instances so they can reroute traffic accordingly.  Each solr instances locally maintains a part of the index (shard) as well as maybe replicas. </a:t>
            </a:r>
          </a:p>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8" name="Shape 12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r>
              <a:rPr lang="en-US" sz="1200" b="0" i="0" u="none" strike="noStrike" cap="none" baseline="0">
                <a:solidFill>
                  <a:schemeClr val="dk1"/>
                </a:solidFill>
                <a:latin typeface="Arial"/>
                <a:ea typeface="Arial"/>
                <a:cs typeface="Arial"/>
                <a:sym typeface="Arial"/>
              </a:rPr>
              <a:t>This experiment is designed less for low latency or high query rate than it was to take advantage of disk bandwidth. You can see the PCIe SSD interface is roughly 25 % in this experiment. In this case, the Solr index is large (~30 GB a shard). It can fit in memory but suffers from high GC activity that kill latency performance. </a:t>
            </a:r>
          </a:p>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n-US" sz="1200" b="0" i="0" u="none" strike="noStrike" cap="none" baseline="0">
                <a:solidFill>
                  <a:schemeClr val="dk1"/>
                </a:solidFill>
                <a:latin typeface="Arial"/>
                <a:ea typeface="Arial"/>
                <a:cs typeface="Arial"/>
                <a:sym typeface="Arial"/>
              </a:rPr>
              <a:t>What happens if attempt to keep search index on disk, rather than load it into memory...</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8" name="Shape 13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19" name="Shape 4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1" i="0" u="none" strike="noStrike" cap="none" baseline="0">
                <a:solidFill>
                  <a:srgbClr val="FF0000"/>
                </a:solidFill>
                <a:latin typeface="Times New Roman"/>
                <a:ea typeface="Times New Roman"/>
                <a:cs typeface="Times New Roman"/>
                <a:sym typeface="Times New Roman"/>
              </a:rPr>
              <a:t>Please put in notes here to explain poster so that someone else could summarize what your poster is about</a:t>
            </a:r>
          </a:p>
          <a:p>
            <a:pPr marL="0" marR="0" lvl="0" indent="0" algn="l" rtl="0">
              <a:spcBef>
                <a:spcPts val="0"/>
              </a:spcBef>
              <a:buNone/>
            </a:pPr>
            <a:endParaRPr sz="1200" b="0" i="0" u="none" strike="noStrike" cap="none" baseline="0">
              <a:solidFill>
                <a:schemeClr val="dk1"/>
              </a:solidFill>
              <a:latin typeface="Times New Roman"/>
              <a:ea typeface="Times New Roman"/>
              <a:cs typeface="Times New Roman"/>
              <a:sym typeface="Times New Roman"/>
            </a:endParaRPr>
          </a:p>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p:txBody>
      </p:sp>
      <p:sp>
        <p:nvSpPr>
          <p:cNvPr id="195" name="Shape 19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17</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39F6-6FFB-4F4C-83B5-1C93CC948FEA}" type="slidenum">
              <a:rPr lang="en-US" smtClean="0"/>
              <a:t>18</a:t>
            </a:fld>
            <a:endParaRPr lang="en-US"/>
          </a:p>
        </p:txBody>
      </p:sp>
    </p:spTree>
    <p:extLst>
      <p:ext uri="{BB962C8B-B14F-4D97-AF65-F5344CB8AC3E}">
        <p14:creationId xmlns:p14="http://schemas.microsoft.com/office/powerpoint/2010/main" val="41713246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36" name="Shape 2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39" name="Shape 13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1" i="0" u="none" strike="noStrike" cap="none" baseline="0">
                <a:solidFill>
                  <a:srgbClr val="FF0000"/>
                </a:solidFill>
                <a:latin typeface="Times New Roman"/>
                <a:ea typeface="Times New Roman"/>
                <a:cs typeface="Times New Roman"/>
                <a:sym typeface="Times New Roman"/>
              </a:rPr>
              <a:t>Please put in notes here to explain poster so that someone else could summarize what your poster is about</a:t>
            </a:r>
          </a:p>
          <a:p>
            <a:pPr marL="0" marR="0" lvl="0" indent="0" algn="l" rtl="0">
              <a:spcBef>
                <a:spcPts val="0"/>
              </a:spcBef>
              <a:buNone/>
            </a:pPr>
            <a:endParaRPr sz="1200" b="0" i="0" u="none" strike="noStrike" cap="none" baseline="0">
              <a:solidFill>
                <a:schemeClr val="dk1"/>
              </a:solidFill>
              <a:latin typeface="Times New Roman"/>
              <a:ea typeface="Times New Roman"/>
              <a:cs typeface="Times New Roman"/>
              <a:sym typeface="Times New Roman"/>
            </a:endParaRPr>
          </a:p>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p:txBody>
      </p:sp>
      <p:sp>
        <p:nvSpPr>
          <p:cNvPr id="140" name="Shape 14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2</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42" name="Shape 2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
        <p:nvSpPr>
          <p:cNvPr id="274" name="Shape 2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80" name="Shape 2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80" name="Shape 2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19" name="Shape 4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19" name="Shape 4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Shape 4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25" name="Shape 4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Shape 4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31" name="Shape 4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38" name="Shape 4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Shape 4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44" name="Shape 4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47" name="Shape 14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baseline="0" dirty="0">
                <a:solidFill>
                  <a:schemeClr val="dk1"/>
                </a:solidFill>
                <a:latin typeface="Calibri"/>
                <a:ea typeface="Calibri"/>
                <a:cs typeface="Calibri"/>
                <a:sym typeface="Calibri"/>
              </a:rPr>
              <a:t>Brief overview of Hardware / Software configuration of Firebox</a:t>
            </a:r>
          </a:p>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baseline="0" dirty="0">
                <a:solidFill>
                  <a:schemeClr val="dk1"/>
                </a:solidFill>
                <a:latin typeface="Calibri"/>
                <a:ea typeface="Calibri"/>
                <a:cs typeface="Calibri"/>
                <a:sym typeface="Calibri"/>
              </a:rPr>
              <a:t>Aggregate memory and disk capacity:</a:t>
            </a:r>
          </a:p>
          <a:p>
            <a:pPr marL="0" marR="0" lvl="0" indent="0" algn="l" rtl="0">
              <a:spcBef>
                <a:spcPts val="0"/>
              </a:spcBef>
              <a:buSzPct val="25000"/>
              <a:buNone/>
            </a:pPr>
            <a:r>
              <a:rPr lang="en-US" sz="1200" b="0" i="0" u="none" strike="noStrike" cap="none" baseline="0" dirty="0">
                <a:solidFill>
                  <a:schemeClr val="dk1"/>
                </a:solidFill>
                <a:latin typeface="Calibri"/>
                <a:ea typeface="Calibri"/>
                <a:cs typeface="Calibri"/>
                <a:sym typeface="Calibri"/>
              </a:rPr>
              <a:t>- 1TB of RAM</a:t>
            </a:r>
          </a:p>
          <a:p>
            <a:pPr marL="0" marR="0" lvl="0" indent="0" algn="l" rtl="0">
              <a:spcBef>
                <a:spcPts val="0"/>
              </a:spcBef>
              <a:buSzPct val="25000"/>
              <a:buNone/>
            </a:pPr>
            <a:r>
              <a:rPr lang="en-US" sz="1200" b="0" i="0" u="none" strike="noStrike" cap="none" baseline="0" dirty="0">
                <a:solidFill>
                  <a:schemeClr val="dk1"/>
                </a:solidFill>
                <a:latin typeface="Calibri"/>
                <a:ea typeface="Calibri"/>
                <a:cs typeface="Calibri"/>
                <a:sym typeface="Calibri"/>
              </a:rPr>
              <a:t>- ~9.4TB of SSD storage</a:t>
            </a:r>
          </a:p>
        </p:txBody>
      </p:sp>
      <p:sp>
        <p:nvSpPr>
          <p:cNvPr id="148" name="Shape 14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3</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Shape 4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454" name="Shape 45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baseline="0">
                <a:solidFill>
                  <a:schemeClr val="dk1"/>
                </a:solidFill>
                <a:latin typeface="Calibri"/>
                <a:ea typeface="Calibri"/>
                <a:cs typeface="Calibri"/>
                <a:sym typeface="Calibri"/>
              </a:rPr>
              <a:t>Raw benchmark of Firebox Network</a:t>
            </a:r>
          </a:p>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baseline="0">
                <a:solidFill>
                  <a:schemeClr val="dk1"/>
                </a:solidFill>
                <a:latin typeface="Calibri"/>
                <a:ea typeface="Calibri"/>
                <a:cs typeface="Calibri"/>
                <a:sym typeface="Calibri"/>
              </a:rPr>
              <a:t>TODO:</a:t>
            </a:r>
          </a:p>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p:txBody>
      </p:sp>
      <p:sp>
        <p:nvSpPr>
          <p:cNvPr id="455" name="Shape 45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30</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Shape 4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461" name="Shape 46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baseline="0">
                <a:solidFill>
                  <a:schemeClr val="dk1"/>
                </a:solidFill>
                <a:latin typeface="Calibri"/>
                <a:ea typeface="Calibri"/>
                <a:cs typeface="Calibri"/>
                <a:sym typeface="Calibri"/>
              </a:rPr>
              <a:t>Raw benchmark of Firebox Network</a:t>
            </a:r>
          </a:p>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baseline="0">
                <a:solidFill>
                  <a:schemeClr val="dk1"/>
                </a:solidFill>
                <a:latin typeface="Calibri"/>
                <a:ea typeface="Calibri"/>
                <a:cs typeface="Calibri"/>
                <a:sym typeface="Calibri"/>
              </a:rPr>
              <a:t>TODO:</a:t>
            </a:r>
          </a:p>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p:txBody>
      </p:sp>
      <p:sp>
        <p:nvSpPr>
          <p:cNvPr id="462" name="Shape 46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31</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1" i="0" u="none" strike="noStrike" cap="none" baseline="0">
                <a:solidFill>
                  <a:srgbClr val="FF0000"/>
                </a:solidFill>
                <a:latin typeface="Times New Roman"/>
                <a:ea typeface="Times New Roman"/>
                <a:cs typeface="Times New Roman"/>
                <a:sym typeface="Times New Roman"/>
              </a:rPr>
              <a:t>Please put in notes here to explain poster so that someone else could summarize what your poster is about</a:t>
            </a:r>
          </a:p>
          <a:p>
            <a:pPr marL="0" marR="0" lvl="0" indent="0" algn="l" rtl="0">
              <a:spcBef>
                <a:spcPts val="0"/>
              </a:spcBef>
              <a:buNone/>
            </a:pPr>
            <a:endParaRPr sz="1200" b="0" i="0" u="none" strike="noStrike" cap="none" baseline="0">
              <a:solidFill>
                <a:schemeClr val="dk1"/>
              </a:solidFill>
              <a:latin typeface="Times New Roman"/>
              <a:ea typeface="Times New Roman"/>
              <a:cs typeface="Times New Roman"/>
              <a:sym typeface="Times New Roman"/>
            </a:endParaRPr>
          </a:p>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p:txBody>
      </p:sp>
      <p:sp>
        <p:nvSpPr>
          <p:cNvPr id="195" name="Shape 19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4</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1" i="0" u="none" strike="noStrike" cap="none" baseline="0">
                <a:solidFill>
                  <a:srgbClr val="FF0000"/>
                </a:solidFill>
                <a:latin typeface="Times New Roman"/>
                <a:ea typeface="Times New Roman"/>
                <a:cs typeface="Times New Roman"/>
                <a:sym typeface="Times New Roman"/>
              </a:rPr>
              <a:t>Please put in notes here to explain poster so that someone else could summarize what your poster is about</a:t>
            </a:r>
          </a:p>
          <a:p>
            <a:pPr marL="0" marR="0" lvl="0" indent="0" algn="l" rtl="0">
              <a:spcBef>
                <a:spcPts val="0"/>
              </a:spcBef>
              <a:buNone/>
            </a:pPr>
            <a:endParaRPr sz="1200" b="0" i="0" u="none" strike="noStrike" cap="none" baseline="0">
              <a:solidFill>
                <a:schemeClr val="dk1"/>
              </a:solidFill>
              <a:latin typeface="Times New Roman"/>
              <a:ea typeface="Times New Roman"/>
              <a:cs typeface="Times New Roman"/>
              <a:sym typeface="Times New Roman"/>
            </a:endParaRPr>
          </a:p>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p:txBody>
      </p:sp>
      <p:sp>
        <p:nvSpPr>
          <p:cNvPr id="195" name="Shape 19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5</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Raw</a:t>
            </a:r>
            <a:r>
              <a:rPr lang="en-US" baseline="0" dirty="0" smtClean="0"/>
              <a:t> benchmark of Firebox Network</a:t>
            </a:r>
          </a:p>
          <a:p>
            <a:endParaRPr lang="en-US" baseline="0" dirty="0" smtClean="0"/>
          </a:p>
          <a:p>
            <a:r>
              <a:rPr lang="en-US" baseline="0" dirty="0" smtClean="0"/>
              <a:t>TODO:</a:t>
            </a:r>
          </a:p>
          <a:p>
            <a:endParaRPr lang="en-US" dirty="0"/>
          </a:p>
        </p:txBody>
      </p:sp>
      <p:sp>
        <p:nvSpPr>
          <p:cNvPr id="4" name="Slide Number Placeholder 3"/>
          <p:cNvSpPr>
            <a:spLocks noGrp="1"/>
          </p:cNvSpPr>
          <p:nvPr>
            <p:ph type="sldNum" sz="quarter" idx="10"/>
          </p:nvPr>
        </p:nvSpPr>
        <p:spPr/>
        <p:txBody>
          <a:bodyPr/>
          <a:lstStyle/>
          <a:p>
            <a:fld id="{0E827EFA-5465-8D44-95A2-57B374621445}" type="slidenum">
              <a:rPr lang="en-US" smtClean="0"/>
              <a:t>6</a:t>
            </a:fld>
            <a:endParaRPr lang="en-US"/>
          </a:p>
        </p:txBody>
      </p:sp>
    </p:spTree>
    <p:extLst>
      <p:ext uri="{BB962C8B-B14F-4D97-AF65-F5344CB8AC3E}">
        <p14:creationId xmlns:p14="http://schemas.microsoft.com/office/powerpoint/2010/main" val="643808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1" i="0" u="none" strike="noStrike" cap="none" baseline="0">
                <a:solidFill>
                  <a:srgbClr val="FF0000"/>
                </a:solidFill>
                <a:latin typeface="Times New Roman"/>
                <a:ea typeface="Times New Roman"/>
                <a:cs typeface="Times New Roman"/>
                <a:sym typeface="Times New Roman"/>
              </a:rPr>
              <a:t>Please put in notes here to explain poster so that someone else could summarize what your poster is about</a:t>
            </a:r>
          </a:p>
          <a:p>
            <a:pPr marL="0" marR="0" lvl="0" indent="0" algn="l" rtl="0">
              <a:spcBef>
                <a:spcPts val="0"/>
              </a:spcBef>
              <a:buNone/>
            </a:pPr>
            <a:endParaRPr sz="1200" b="0" i="0" u="none" strike="noStrike" cap="none" baseline="0">
              <a:solidFill>
                <a:schemeClr val="dk1"/>
              </a:solidFill>
              <a:latin typeface="Times New Roman"/>
              <a:ea typeface="Times New Roman"/>
              <a:cs typeface="Times New Roman"/>
              <a:sym typeface="Times New Roman"/>
            </a:endParaRPr>
          </a:p>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p:txBody>
      </p:sp>
      <p:sp>
        <p:nvSpPr>
          <p:cNvPr id="195" name="Shape 19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7</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319" name="Shape 31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baseline="0">
                <a:solidFill>
                  <a:schemeClr val="dk1"/>
                </a:solidFill>
                <a:latin typeface="Calibri"/>
                <a:ea typeface="Calibri"/>
                <a:cs typeface="Calibri"/>
                <a:sym typeface="Calibri"/>
              </a:rPr>
              <a:t>Key-value stores.</a:t>
            </a:r>
          </a:p>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baseline="0">
                <a:solidFill>
                  <a:schemeClr val="dk1"/>
                </a:solidFill>
                <a:latin typeface="Calibri"/>
                <a:ea typeface="Calibri"/>
                <a:cs typeface="Calibri"/>
                <a:sym typeface="Calibri"/>
              </a:rPr>
              <a:t>1) What is RAMCloud?</a:t>
            </a:r>
          </a:p>
          <a:p>
            <a:pPr marL="0" marR="0" lvl="0" indent="0" algn="l" rtl="0">
              <a:spcBef>
                <a:spcPts val="0"/>
              </a:spcBef>
              <a:buSzPct val="25000"/>
              <a:buNone/>
            </a:pPr>
            <a:r>
              <a:rPr lang="en-US" sz="1200" b="0" i="0" u="none" strike="noStrike" cap="none" baseline="0">
                <a:solidFill>
                  <a:schemeClr val="dk1"/>
                </a:solidFill>
                <a:latin typeface="Calibri"/>
                <a:ea typeface="Calibri"/>
                <a:cs typeface="Calibri"/>
                <a:sym typeface="Calibri"/>
              </a:rPr>
              <a:t>DRAM-based storage system</a:t>
            </a:r>
          </a:p>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baseline="0">
                <a:solidFill>
                  <a:schemeClr val="dk1"/>
                </a:solidFill>
                <a:latin typeface="Calibri"/>
                <a:ea typeface="Calibri"/>
                <a:cs typeface="Calibri"/>
                <a:sym typeface="Calibri"/>
              </a:rPr>
              <a:t>The case for RAMCloud</a:t>
            </a:r>
          </a:p>
          <a:p>
            <a:pPr marL="0" marR="0" lvl="0" indent="0" algn="l" rtl="0">
              <a:spcBef>
                <a:spcPts val="0"/>
              </a:spcBef>
              <a:buSzPct val="25000"/>
              <a:buNone/>
            </a:pPr>
            <a:r>
              <a:rPr lang="en-US" sz="1200" b="0" i="0" u="none" strike="noStrike" cap="none" baseline="0">
                <a:solidFill>
                  <a:schemeClr val="dk1"/>
                </a:solidFill>
                <a:latin typeface="Calibri"/>
                <a:ea typeface="Calibri"/>
                <a:cs typeface="Calibri"/>
                <a:sym typeface="Calibri"/>
              </a:rPr>
              <a:t>http://delivery.acm.org/10.1145/1970000/1965751/p121-ousterhout.pdf?ip=2.83.55.65&amp;id=1965751&amp;acc=OPEN&amp;key=4D4702B0C3E38B35%2E4D4702B0C3E38B35%2E528120C21059793D%2E6D218144511F3437&amp;CFID=551422919&amp;CFTOKEN=31387118&amp;__acm__=1420299996_3806cb8ae5b1fc2b0b8d8d4351f9242b</a:t>
            </a:r>
          </a:p>
          <a:p>
            <a:pPr marL="0" marR="0" lvl="0" indent="0" algn="l" rtl="0">
              <a:spcBef>
                <a:spcPts val="0"/>
              </a:spcBef>
              <a:buSzPct val="25000"/>
              <a:buNone/>
            </a:pPr>
            <a:r>
              <a:rPr lang="en-US" sz="1200" b="0" i="0" u="none" strike="noStrike" cap="none" baseline="0">
                <a:solidFill>
                  <a:schemeClr val="dk1"/>
                </a:solidFill>
                <a:latin typeface="Calibri"/>
                <a:ea typeface="Calibri"/>
                <a:cs typeface="Calibri"/>
                <a:sym typeface="Calibri"/>
              </a:rPr>
              <a:t>http://web.stanford.edu/~ouster/cgi-bin/papers/ramcloud-recovery.pdf</a:t>
            </a:r>
          </a:p>
        </p:txBody>
      </p:sp>
      <p:sp>
        <p:nvSpPr>
          <p:cNvPr id="320" name="Shape 32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8</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best hardware</a:t>
            </a:r>
          </a:p>
          <a:p>
            <a:r>
              <a:rPr lang="en-US" dirty="0" smtClean="0"/>
              <a:t>Remove ‘basic’</a:t>
            </a:r>
            <a:endParaRPr lang="en-US" dirty="0"/>
          </a:p>
        </p:txBody>
      </p:sp>
      <p:sp>
        <p:nvSpPr>
          <p:cNvPr id="4" name="Slide Number Placeholder 3"/>
          <p:cNvSpPr>
            <a:spLocks noGrp="1"/>
          </p:cNvSpPr>
          <p:nvPr>
            <p:ph type="sldNum" sz="quarter" idx="10"/>
          </p:nvPr>
        </p:nvSpPr>
        <p:spPr/>
        <p:txBody>
          <a:bodyPr/>
          <a:lstStyle/>
          <a:p>
            <a:fld id="{0E827EFA-5465-8D44-95A2-57B374621445}" type="slidenum">
              <a:rPr lang="en-US" smtClean="0"/>
              <a:t>9</a:t>
            </a:fld>
            <a:endParaRPr lang="en-US"/>
          </a:p>
        </p:txBody>
      </p:sp>
    </p:spTree>
    <p:extLst>
      <p:ext uri="{BB962C8B-B14F-4D97-AF65-F5344CB8AC3E}">
        <p14:creationId xmlns:p14="http://schemas.microsoft.com/office/powerpoint/2010/main" val="1381619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6" name="Shape 16"/>
          <p:cNvSpPr txBox="1">
            <a:spLocks noGrp="1"/>
          </p:cNvSpPr>
          <p:nvPr>
            <p:ph type="body" idx="1"/>
          </p:nvPr>
        </p:nvSpPr>
        <p:spPr>
          <a:xfrm>
            <a:off x="457200" y="1600200"/>
            <a:ext cx="8229600" cy="4526100"/>
          </a:xfrm>
          <a:prstGeom prst="rect">
            <a:avLst/>
          </a:prstGeom>
          <a:noFill/>
          <a:ln>
            <a:noFill/>
          </a:ln>
        </p:spPr>
        <p:txBody>
          <a:bodyPr lIns="91425" tIns="91425" rIns="91425" bIns="91425" anchor="t" anchorCtr="0"/>
          <a:lstStyle>
            <a:lvl1pPr marL="342900" indent="-139700" algn="l" rtl="0">
              <a:spcBef>
                <a:spcPts val="640"/>
              </a:spcBef>
              <a:buClr>
                <a:schemeClr val="dk1"/>
              </a:buClr>
              <a:buFont typeface="Arial"/>
              <a:buChar char="•"/>
              <a:defRPr/>
            </a:lvl1pPr>
            <a:lvl2pPr marL="742950" indent="-107950" algn="l" rtl="0">
              <a:spcBef>
                <a:spcPts val="560"/>
              </a:spcBef>
              <a:buClr>
                <a:schemeClr val="dk1"/>
              </a:buClr>
              <a:buFont typeface="Arial"/>
              <a:buChar char="–"/>
              <a:defRPr/>
            </a:lvl2pPr>
            <a:lvl3pPr marL="1143000" indent="-76200" algn="l" rtl="0">
              <a:spcBef>
                <a:spcPts val="480"/>
              </a:spcBef>
              <a:buClr>
                <a:schemeClr val="dk1"/>
              </a:buClr>
              <a:buFont typeface="Arial"/>
              <a:buChar char="•"/>
              <a:defRPr/>
            </a:lvl3pPr>
            <a:lvl4pPr marL="1600200" indent="-101600" algn="l" rtl="0">
              <a:spcBef>
                <a:spcPts val="400"/>
              </a:spcBef>
              <a:buClr>
                <a:schemeClr val="dk1"/>
              </a:buClr>
              <a:buFont typeface="Arial"/>
              <a:buChar char="–"/>
              <a:defRPr/>
            </a:lvl4pPr>
            <a:lvl5pPr marL="2057400" indent="-101600" algn="l" rtl="0">
              <a:spcBef>
                <a:spcPts val="400"/>
              </a:spcBef>
              <a:buClr>
                <a:schemeClr val="dk1"/>
              </a:buClr>
              <a:buFont typeface="Arial"/>
              <a:buChar char="»"/>
              <a:defRPr/>
            </a:lvl5pPr>
            <a:lvl6pPr marL="2514600" indent="-101600" algn="l" rtl="0">
              <a:spcBef>
                <a:spcPts val="400"/>
              </a:spcBef>
              <a:buClr>
                <a:schemeClr val="dk1"/>
              </a:buClr>
              <a:buFont typeface="Arial"/>
              <a:buChar char="•"/>
              <a:defRPr/>
            </a:lvl6pPr>
            <a:lvl7pPr marL="2971800" indent="-101600" algn="l" rtl="0">
              <a:spcBef>
                <a:spcPts val="400"/>
              </a:spcBef>
              <a:buClr>
                <a:schemeClr val="dk1"/>
              </a:buClr>
              <a:buFont typeface="Arial"/>
              <a:buChar char="•"/>
              <a:defRPr/>
            </a:lvl7pPr>
            <a:lvl8pPr marL="3429000" indent="-101600" algn="l" rtl="0">
              <a:spcBef>
                <a:spcPts val="400"/>
              </a:spcBef>
              <a:buClr>
                <a:schemeClr val="dk1"/>
              </a:buClr>
              <a:buFont typeface="Arial"/>
              <a:buChar char="•"/>
              <a:defRPr/>
            </a:lvl8pPr>
            <a:lvl9pPr marL="3886200" indent="-101600" algn="l" rtl="0">
              <a:spcBef>
                <a:spcPts val="400"/>
              </a:spcBef>
              <a:buClr>
                <a:schemeClr val="dk1"/>
              </a:buClr>
              <a:buFont typeface="Arial"/>
              <a:buChar char="•"/>
              <a:defRPr/>
            </a:lvl9pPr>
          </a:lstStyle>
          <a:p>
            <a:endParaRPr/>
          </a:p>
        </p:txBody>
      </p:sp>
      <p:sp>
        <p:nvSpPr>
          <p:cNvPr id="17" name="Shape 17"/>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8" name="Shape 18"/>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9" name="Shape 19"/>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4"/>
        <p:cNvGrpSpPr/>
        <p:nvPr/>
      </p:nvGrpSpPr>
      <p:grpSpPr>
        <a:xfrm>
          <a:off x="0" y="0"/>
          <a:ext cx="0" cy="0"/>
          <a:chOff x="0" y="0"/>
          <a:chExt cx="0" cy="0"/>
        </a:xfrm>
      </p:grpSpPr>
      <p:sp>
        <p:nvSpPr>
          <p:cNvPr id="65" name="Shape 65"/>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6" name="Shape 66"/>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7" name="Shape 67"/>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457200" y="273050"/>
            <a:ext cx="3008399" cy="1161900"/>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0" name="Shape 70"/>
          <p:cNvSpPr txBox="1">
            <a:spLocks noGrp="1"/>
          </p:cNvSpPr>
          <p:nvPr>
            <p:ph type="body" idx="1"/>
          </p:nvPr>
        </p:nvSpPr>
        <p:spPr>
          <a:xfrm>
            <a:off x="3575050" y="273050"/>
            <a:ext cx="5111699" cy="58529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1" name="Shape 71"/>
          <p:cNvSpPr txBox="1">
            <a:spLocks noGrp="1"/>
          </p:cNvSpPr>
          <p:nvPr>
            <p:ph type="body" idx="2"/>
          </p:nvPr>
        </p:nvSpPr>
        <p:spPr>
          <a:xfrm>
            <a:off x="457200" y="1435100"/>
            <a:ext cx="3008399" cy="4691099"/>
          </a:xfrm>
          <a:prstGeom prst="rect">
            <a:avLst/>
          </a:prstGeom>
          <a:noFill/>
          <a:ln>
            <a:noFill/>
          </a:ln>
        </p:spPr>
        <p:txBody>
          <a:bodyPr lIns="91425" tIns="91425" rIns="91425" bIns="91425" anchor="t"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72" name="Shape 72"/>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3" name="Shape 73"/>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4" name="Shape 74"/>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1792288" y="4800600"/>
            <a:ext cx="5486399" cy="566699"/>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7" name="Shape 77"/>
          <p:cNvSpPr>
            <a:spLocks noGrp="1"/>
          </p:cNvSpPr>
          <p:nvPr>
            <p:ph type="pic" idx="2"/>
          </p:nvPr>
        </p:nvSpPr>
        <p:spPr>
          <a:xfrm>
            <a:off x="1792288" y="612775"/>
            <a:ext cx="5486399" cy="4114800"/>
          </a:xfrm>
          <a:prstGeom prst="rect">
            <a:avLst/>
          </a:prstGeom>
          <a:noFill/>
          <a:ln>
            <a:noFill/>
          </a:ln>
        </p:spPr>
      </p:sp>
      <p:sp>
        <p:nvSpPr>
          <p:cNvPr id="78" name="Shape 78"/>
          <p:cNvSpPr txBox="1">
            <a:spLocks noGrp="1"/>
          </p:cNvSpPr>
          <p:nvPr>
            <p:ph type="body" idx="1"/>
          </p:nvPr>
        </p:nvSpPr>
        <p:spPr>
          <a:xfrm>
            <a:off x="1792288" y="5367337"/>
            <a:ext cx="5486399" cy="804899"/>
          </a:xfrm>
          <a:prstGeom prst="rect">
            <a:avLst/>
          </a:prstGeom>
          <a:noFill/>
          <a:ln>
            <a:noFill/>
          </a:ln>
        </p:spPr>
        <p:txBody>
          <a:bodyPr lIns="91425" tIns="91425" rIns="91425" bIns="91425" anchor="t"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79" name="Shape 79"/>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0" name="Shape 80"/>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1" name="Shape 81"/>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4" name="Shape 84"/>
          <p:cNvSpPr txBox="1">
            <a:spLocks noGrp="1"/>
          </p:cNvSpPr>
          <p:nvPr>
            <p:ph type="body" idx="1"/>
          </p:nvPr>
        </p:nvSpPr>
        <p:spPr>
          <a:xfrm rot="5400000">
            <a:off x="2308949" y="-251550"/>
            <a:ext cx="4526100" cy="8229600"/>
          </a:xfrm>
          <a:prstGeom prst="rect">
            <a:avLst/>
          </a:prstGeom>
          <a:noFill/>
          <a:ln>
            <a:noFill/>
          </a:ln>
        </p:spPr>
        <p:txBody>
          <a:bodyPr lIns="91425" tIns="91425" rIns="91425" bIns="91425" anchor="t" anchorCtr="0"/>
          <a:lstStyle>
            <a:lvl1pPr marL="342900" indent="-139700" algn="l" rtl="0">
              <a:spcBef>
                <a:spcPts val="640"/>
              </a:spcBef>
              <a:buClr>
                <a:schemeClr val="dk1"/>
              </a:buClr>
              <a:buFont typeface="Arial"/>
              <a:buChar char="•"/>
              <a:defRPr/>
            </a:lvl1pPr>
            <a:lvl2pPr marL="742950" indent="-107950" algn="l" rtl="0">
              <a:spcBef>
                <a:spcPts val="560"/>
              </a:spcBef>
              <a:buClr>
                <a:schemeClr val="dk1"/>
              </a:buClr>
              <a:buFont typeface="Arial"/>
              <a:buChar char="–"/>
              <a:defRPr/>
            </a:lvl2pPr>
            <a:lvl3pPr marL="1143000" indent="-76200" algn="l" rtl="0">
              <a:spcBef>
                <a:spcPts val="480"/>
              </a:spcBef>
              <a:buClr>
                <a:schemeClr val="dk1"/>
              </a:buClr>
              <a:buFont typeface="Arial"/>
              <a:buChar char="•"/>
              <a:defRPr/>
            </a:lvl3pPr>
            <a:lvl4pPr marL="1600200" indent="-101600" algn="l" rtl="0">
              <a:spcBef>
                <a:spcPts val="400"/>
              </a:spcBef>
              <a:buClr>
                <a:schemeClr val="dk1"/>
              </a:buClr>
              <a:buFont typeface="Arial"/>
              <a:buChar char="–"/>
              <a:defRPr/>
            </a:lvl4pPr>
            <a:lvl5pPr marL="2057400" indent="-101600" algn="l" rtl="0">
              <a:spcBef>
                <a:spcPts val="400"/>
              </a:spcBef>
              <a:buClr>
                <a:schemeClr val="dk1"/>
              </a:buClr>
              <a:buFont typeface="Arial"/>
              <a:buChar char="»"/>
              <a:defRPr/>
            </a:lvl5pPr>
            <a:lvl6pPr marL="2514600" indent="-101600" algn="l" rtl="0">
              <a:spcBef>
                <a:spcPts val="400"/>
              </a:spcBef>
              <a:buClr>
                <a:schemeClr val="dk1"/>
              </a:buClr>
              <a:buFont typeface="Arial"/>
              <a:buChar char="•"/>
              <a:defRPr/>
            </a:lvl6pPr>
            <a:lvl7pPr marL="2971800" indent="-101600" algn="l" rtl="0">
              <a:spcBef>
                <a:spcPts val="400"/>
              </a:spcBef>
              <a:buClr>
                <a:schemeClr val="dk1"/>
              </a:buClr>
              <a:buFont typeface="Arial"/>
              <a:buChar char="•"/>
              <a:defRPr/>
            </a:lvl7pPr>
            <a:lvl8pPr marL="3429000" indent="-101600" algn="l" rtl="0">
              <a:spcBef>
                <a:spcPts val="400"/>
              </a:spcBef>
              <a:buClr>
                <a:schemeClr val="dk1"/>
              </a:buClr>
              <a:buFont typeface="Arial"/>
              <a:buChar char="•"/>
              <a:defRPr/>
            </a:lvl8pPr>
            <a:lvl9pPr marL="3886200" indent="-101600" algn="l" rtl="0">
              <a:spcBef>
                <a:spcPts val="400"/>
              </a:spcBef>
              <a:buClr>
                <a:schemeClr val="dk1"/>
              </a:buClr>
              <a:buFont typeface="Arial"/>
              <a:buChar char="•"/>
              <a:defRPr/>
            </a:lvl9pPr>
          </a:lstStyle>
          <a:p>
            <a:endParaRPr/>
          </a:p>
        </p:txBody>
      </p:sp>
      <p:sp>
        <p:nvSpPr>
          <p:cNvPr id="85" name="Shape 85"/>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6" name="Shape 86"/>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7" name="Shape 87"/>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88"/>
        <p:cNvGrpSpPr/>
        <p:nvPr/>
      </p:nvGrpSpPr>
      <p:grpSpPr>
        <a:xfrm>
          <a:off x="0" y="0"/>
          <a:ext cx="0" cy="0"/>
          <a:chOff x="0" y="0"/>
          <a:chExt cx="0" cy="0"/>
        </a:xfrm>
      </p:grpSpPr>
      <p:sp>
        <p:nvSpPr>
          <p:cNvPr id="89" name="Shape 89"/>
          <p:cNvSpPr txBox="1">
            <a:spLocks noGrp="1"/>
          </p:cNvSpPr>
          <p:nvPr>
            <p:ph type="title"/>
          </p:nvPr>
        </p:nvSpPr>
        <p:spPr>
          <a:xfrm rot="5400000">
            <a:off x="4732349" y="2171687"/>
            <a:ext cx="5851500" cy="20574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90" name="Shape 90"/>
          <p:cNvSpPr txBox="1">
            <a:spLocks noGrp="1"/>
          </p:cNvSpPr>
          <p:nvPr>
            <p:ph type="body" idx="1"/>
          </p:nvPr>
        </p:nvSpPr>
        <p:spPr>
          <a:xfrm rot="5400000">
            <a:off x="541350" y="190488"/>
            <a:ext cx="5851500" cy="6019799"/>
          </a:xfrm>
          <a:prstGeom prst="rect">
            <a:avLst/>
          </a:prstGeom>
          <a:noFill/>
          <a:ln>
            <a:noFill/>
          </a:ln>
        </p:spPr>
        <p:txBody>
          <a:bodyPr lIns="91425" tIns="91425" rIns="91425" bIns="91425" anchor="t" anchorCtr="0"/>
          <a:lstStyle>
            <a:lvl1pPr marL="342900" indent="-139700" algn="l" rtl="0">
              <a:spcBef>
                <a:spcPts val="640"/>
              </a:spcBef>
              <a:buClr>
                <a:schemeClr val="dk1"/>
              </a:buClr>
              <a:buFont typeface="Arial"/>
              <a:buChar char="•"/>
              <a:defRPr/>
            </a:lvl1pPr>
            <a:lvl2pPr marL="742950" indent="-107950" algn="l" rtl="0">
              <a:spcBef>
                <a:spcPts val="560"/>
              </a:spcBef>
              <a:buClr>
                <a:schemeClr val="dk1"/>
              </a:buClr>
              <a:buFont typeface="Arial"/>
              <a:buChar char="–"/>
              <a:defRPr/>
            </a:lvl2pPr>
            <a:lvl3pPr marL="1143000" indent="-76200" algn="l" rtl="0">
              <a:spcBef>
                <a:spcPts val="480"/>
              </a:spcBef>
              <a:buClr>
                <a:schemeClr val="dk1"/>
              </a:buClr>
              <a:buFont typeface="Arial"/>
              <a:buChar char="•"/>
              <a:defRPr/>
            </a:lvl3pPr>
            <a:lvl4pPr marL="1600200" indent="-101600" algn="l" rtl="0">
              <a:spcBef>
                <a:spcPts val="400"/>
              </a:spcBef>
              <a:buClr>
                <a:schemeClr val="dk1"/>
              </a:buClr>
              <a:buFont typeface="Arial"/>
              <a:buChar char="–"/>
              <a:defRPr/>
            </a:lvl4pPr>
            <a:lvl5pPr marL="2057400" indent="-101600" algn="l" rtl="0">
              <a:spcBef>
                <a:spcPts val="400"/>
              </a:spcBef>
              <a:buClr>
                <a:schemeClr val="dk1"/>
              </a:buClr>
              <a:buFont typeface="Arial"/>
              <a:buChar char="»"/>
              <a:defRPr/>
            </a:lvl5pPr>
            <a:lvl6pPr marL="2514600" indent="-101600" algn="l" rtl="0">
              <a:spcBef>
                <a:spcPts val="400"/>
              </a:spcBef>
              <a:buClr>
                <a:schemeClr val="dk1"/>
              </a:buClr>
              <a:buFont typeface="Arial"/>
              <a:buChar char="•"/>
              <a:defRPr/>
            </a:lvl6pPr>
            <a:lvl7pPr marL="2971800" indent="-101600" algn="l" rtl="0">
              <a:spcBef>
                <a:spcPts val="400"/>
              </a:spcBef>
              <a:buClr>
                <a:schemeClr val="dk1"/>
              </a:buClr>
              <a:buFont typeface="Arial"/>
              <a:buChar char="•"/>
              <a:defRPr/>
            </a:lvl7pPr>
            <a:lvl8pPr marL="3429000" indent="-101600" algn="l" rtl="0">
              <a:spcBef>
                <a:spcPts val="400"/>
              </a:spcBef>
              <a:buClr>
                <a:schemeClr val="dk1"/>
              </a:buClr>
              <a:buFont typeface="Arial"/>
              <a:buChar char="•"/>
              <a:defRPr/>
            </a:lvl8pPr>
            <a:lvl9pPr marL="3886200" indent="-101600" algn="l" rtl="0">
              <a:spcBef>
                <a:spcPts val="400"/>
              </a:spcBef>
              <a:buClr>
                <a:schemeClr val="dk1"/>
              </a:buClr>
              <a:buFont typeface="Arial"/>
              <a:buChar char="•"/>
              <a:defRPr/>
            </a:lvl9pPr>
          </a:lstStyle>
          <a:p>
            <a:endParaRPr/>
          </a:p>
        </p:txBody>
      </p:sp>
      <p:sp>
        <p:nvSpPr>
          <p:cNvPr id="91" name="Shape 91"/>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92" name="Shape 92"/>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93" name="Shape 93"/>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2_Title Slide">
    <p:spTree>
      <p:nvGrpSpPr>
        <p:cNvPr id="1" name="Shape 20"/>
        <p:cNvGrpSpPr/>
        <p:nvPr/>
      </p:nvGrpSpPr>
      <p:grpSpPr>
        <a:xfrm>
          <a:off x="0" y="0"/>
          <a:ext cx="0" cy="0"/>
          <a:chOff x="0" y="0"/>
          <a:chExt cx="0" cy="0"/>
        </a:xfrm>
      </p:grpSpPr>
      <p:pic>
        <p:nvPicPr>
          <p:cNvPr id="21" name="Shape 21"/>
          <p:cNvPicPr preferRelativeResize="0"/>
          <p:nvPr/>
        </p:nvPicPr>
        <p:blipFill rotWithShape="1">
          <a:blip r:embed="rId2">
            <a:alphaModFix/>
          </a:blip>
          <a:srcRect/>
          <a:stretch/>
        </p:blipFill>
        <p:spPr>
          <a:xfrm>
            <a:off x="6177" y="76200"/>
            <a:ext cx="2051100" cy="609599"/>
          </a:xfrm>
          <a:prstGeom prst="rect">
            <a:avLst/>
          </a:prstGeom>
          <a:noFill/>
          <a:ln>
            <a:noFill/>
          </a:ln>
        </p:spPr>
      </p:pic>
    </p:spTree>
    <p:extLst>
      <p:ext uri="{BB962C8B-B14F-4D97-AF65-F5344CB8AC3E}">
        <p14:creationId xmlns:p14="http://schemas.microsoft.com/office/powerpoint/2010/main" val="2933322656"/>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Slide">
    <p:spTree>
      <p:nvGrpSpPr>
        <p:cNvPr id="1" name="Shape 20"/>
        <p:cNvGrpSpPr/>
        <p:nvPr/>
      </p:nvGrpSpPr>
      <p:grpSpPr>
        <a:xfrm>
          <a:off x="0" y="0"/>
          <a:ext cx="0" cy="0"/>
          <a:chOff x="0" y="0"/>
          <a:chExt cx="0" cy="0"/>
        </a:xfrm>
      </p:grpSpPr>
      <p:pic>
        <p:nvPicPr>
          <p:cNvPr id="21" name="Shape 21"/>
          <p:cNvPicPr preferRelativeResize="0"/>
          <p:nvPr/>
        </p:nvPicPr>
        <p:blipFill rotWithShape="1">
          <a:blip r:embed="rId2">
            <a:alphaModFix/>
          </a:blip>
          <a:srcRect/>
          <a:stretch/>
        </p:blipFill>
        <p:spPr>
          <a:xfrm>
            <a:off x="6177" y="76200"/>
            <a:ext cx="2051100" cy="609599"/>
          </a:xfrm>
          <a:prstGeom prst="rect">
            <a:avLst/>
          </a:prstGeom>
          <a:noFill/>
          <a:ln>
            <a:noFill/>
          </a:ln>
        </p:spPr>
      </p:pic>
      <p:sp>
        <p:nvSpPr>
          <p:cNvPr id="4" name="Slide Number Placeholder 3"/>
          <p:cNvSpPr>
            <a:spLocks noGrp="1"/>
          </p:cNvSpPr>
          <p:nvPr>
            <p:ph type="sldNum" idx="12"/>
          </p:nvPr>
        </p:nvSpPr>
        <p:spPr/>
        <p:txBody>
          <a:bodyPr/>
          <a:lstStyle/>
          <a:p>
            <a:pPr marL="0" lvl="0" indent="0">
              <a:spcBef>
                <a:spcPts val="0"/>
              </a:spcBef>
              <a:buSzPct val="25000"/>
              <a:buNone/>
            </a:pPr>
            <a:fld id="{00000000-1234-1234-1234-123412341234}" type="slidenum">
              <a:rPr lang="en-US" smtClean="0"/>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Shape 22"/>
        <p:cNvGrpSpPr/>
        <p:nvPr/>
      </p:nvGrpSpPr>
      <p:grpSpPr>
        <a:xfrm>
          <a:off x="0" y="0"/>
          <a:ext cx="0" cy="0"/>
          <a:chOff x="0" y="0"/>
          <a:chExt cx="0" cy="0"/>
        </a:xfrm>
      </p:grpSpPr>
      <p:sp>
        <p:nvSpPr>
          <p:cNvPr id="23" name="Shape 23"/>
          <p:cNvSpPr txBox="1">
            <a:spLocks noGrp="1"/>
          </p:cNvSpPr>
          <p:nvPr>
            <p:ph type="ctrTitle"/>
          </p:nvPr>
        </p:nvSpPr>
        <p:spPr>
          <a:xfrm>
            <a:off x="685800" y="2130425"/>
            <a:ext cx="7772400" cy="1470000"/>
          </a:xfrm>
          <a:prstGeom prst="rect">
            <a:avLst/>
          </a:prstGeom>
          <a:noFill/>
          <a:ln>
            <a:noFill/>
          </a:ln>
        </p:spPr>
        <p:txBody>
          <a:bodyPr lIns="91425" tIns="91425" rIns="91425" bIns="91425" anchor="ctr" anchorCtr="0"/>
          <a:lstStyle>
            <a:lvl1pPr marL="0" marR="0" indent="0" algn="ctr" rtl="0">
              <a:spcBef>
                <a:spcPts val="0"/>
              </a:spcBef>
              <a:buClr>
                <a:schemeClr val="dk1"/>
              </a:buClr>
              <a:buFont typeface="Calibri"/>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24" name="Shape 24"/>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indent="0" algn="ctr" rtl="0">
              <a:spcBef>
                <a:spcPts val="640"/>
              </a:spcBef>
              <a:buClr>
                <a:srgbClr val="888888"/>
              </a:buClr>
              <a:buFont typeface="Arial"/>
              <a:buNone/>
              <a:defRPr/>
            </a:lvl1pPr>
            <a:lvl2pPr marL="457200" marR="0" indent="0" algn="ctr" rtl="0">
              <a:spcBef>
                <a:spcPts val="560"/>
              </a:spcBef>
              <a:buClr>
                <a:srgbClr val="888888"/>
              </a:buClr>
              <a:buFont typeface="Arial"/>
              <a:buNone/>
              <a:defRPr/>
            </a:lvl2pPr>
            <a:lvl3pPr marL="914400" marR="0" indent="0" algn="ctr" rtl="0">
              <a:spcBef>
                <a:spcPts val="480"/>
              </a:spcBef>
              <a:buClr>
                <a:srgbClr val="888888"/>
              </a:buClr>
              <a:buFont typeface="Arial"/>
              <a:buNone/>
              <a:defRPr/>
            </a:lvl3pPr>
            <a:lvl4pPr marL="1371600" marR="0" indent="0" algn="ctr" rtl="0">
              <a:spcBef>
                <a:spcPts val="400"/>
              </a:spcBef>
              <a:buClr>
                <a:srgbClr val="888888"/>
              </a:buClr>
              <a:buFont typeface="Arial"/>
              <a:buNone/>
              <a:defRPr/>
            </a:lvl4pPr>
            <a:lvl5pPr marL="1828800" marR="0" indent="0" algn="ctr" rtl="0">
              <a:spcBef>
                <a:spcPts val="400"/>
              </a:spcBef>
              <a:buClr>
                <a:srgbClr val="888888"/>
              </a:buClr>
              <a:buFont typeface="Arial"/>
              <a:buNone/>
              <a:defRPr/>
            </a:lvl5pPr>
            <a:lvl6pPr marL="2286000" marR="0" indent="0" algn="ctr" rtl="0">
              <a:spcBef>
                <a:spcPts val="400"/>
              </a:spcBef>
              <a:buClr>
                <a:srgbClr val="888888"/>
              </a:buClr>
              <a:buFont typeface="Arial"/>
              <a:buNone/>
              <a:defRPr/>
            </a:lvl6pPr>
            <a:lvl7pPr marL="2743200" marR="0" indent="0" algn="ctr" rtl="0">
              <a:spcBef>
                <a:spcPts val="400"/>
              </a:spcBef>
              <a:buClr>
                <a:srgbClr val="888888"/>
              </a:buClr>
              <a:buFont typeface="Arial"/>
              <a:buNone/>
              <a:defRPr/>
            </a:lvl7pPr>
            <a:lvl8pPr marL="3200400" marR="0" indent="0" algn="ctr" rtl="0">
              <a:spcBef>
                <a:spcPts val="400"/>
              </a:spcBef>
              <a:buClr>
                <a:srgbClr val="888888"/>
              </a:buClr>
              <a:buFont typeface="Arial"/>
              <a:buNone/>
              <a:defRPr/>
            </a:lvl8pPr>
            <a:lvl9pPr marL="3657600" marR="0" indent="0" algn="ctr" rtl="0">
              <a:spcBef>
                <a:spcPts val="400"/>
              </a:spcBef>
              <a:buClr>
                <a:srgbClr val="888888"/>
              </a:buClr>
              <a:buFont typeface="Arial"/>
              <a:buNone/>
              <a:defRPr/>
            </a:lvl9pPr>
          </a:lstStyle>
          <a:p>
            <a:endParaRPr/>
          </a:p>
        </p:txBody>
      </p:sp>
      <p:sp>
        <p:nvSpPr>
          <p:cNvPr id="25" name="Shape 25"/>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6" name="Shape 26"/>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7" name="Shape 27"/>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457200" y="274637"/>
            <a:ext cx="8229600" cy="1143299"/>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0" name="Shape 30"/>
          <p:cNvSpPr txBox="1">
            <a:spLocks noGrp="1"/>
          </p:cNvSpPr>
          <p:nvPr>
            <p:ph type="body" idx="1"/>
          </p:nvPr>
        </p:nvSpPr>
        <p:spPr>
          <a:xfrm>
            <a:off x="457200" y="1600200"/>
            <a:ext cx="3994500" cy="49677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1" name="Shape 31"/>
          <p:cNvSpPr txBox="1">
            <a:spLocks noGrp="1"/>
          </p:cNvSpPr>
          <p:nvPr>
            <p:ph type="body" idx="2"/>
          </p:nvPr>
        </p:nvSpPr>
        <p:spPr>
          <a:xfrm>
            <a:off x="4692273" y="1600200"/>
            <a:ext cx="3994500" cy="49677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2" name="Shape 32"/>
          <p:cNvSpPr txBox="1">
            <a:spLocks noGrp="1"/>
          </p:cNvSpPr>
          <p:nvPr>
            <p:ph type="sldNum" idx="12"/>
          </p:nvPr>
        </p:nvSpPr>
        <p:spPr>
          <a:xfrm>
            <a:off x="8556792" y="6333132"/>
            <a:ext cx="548699" cy="524699"/>
          </a:xfrm>
          <a:prstGeom prst="rect">
            <a:avLst/>
          </a:prstGeom>
          <a:noFill/>
          <a:ln>
            <a:noFill/>
          </a:ln>
        </p:spPr>
        <p:txBody>
          <a:bodyPr lIns="91425" tIns="91425" rIns="91425" bIns="91425" anchor="b"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Clr>
                <a:srgbClr val="888888"/>
              </a:buClr>
              <a:buSzPct val="25000"/>
              <a:buFont typeface="Calibri"/>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274637"/>
            <a:ext cx="8229600" cy="1143299"/>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5" name="Shape 35"/>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sldNum" idx="12"/>
          </p:nvPr>
        </p:nvSpPr>
        <p:spPr>
          <a:xfrm>
            <a:off x="8556792" y="6333132"/>
            <a:ext cx="548699" cy="524699"/>
          </a:xfrm>
          <a:prstGeom prst="rect">
            <a:avLst/>
          </a:prstGeom>
          <a:noFill/>
          <a:ln>
            <a:noFill/>
          </a:ln>
        </p:spPr>
        <p:txBody>
          <a:bodyPr lIns="91425" tIns="91425" rIns="91425" bIns="91425" anchor="b"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Clr>
                <a:srgbClr val="888888"/>
              </a:buClr>
              <a:buSzPct val="25000"/>
              <a:buFont typeface="Calibri"/>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722312" y="4406900"/>
            <a:ext cx="7772400" cy="1361999"/>
          </a:xfrm>
          <a:prstGeom prst="rect">
            <a:avLst/>
          </a:prstGeom>
          <a:noFill/>
          <a:ln>
            <a:noFill/>
          </a:ln>
        </p:spPr>
        <p:txBody>
          <a:bodyPr lIns="91425" tIns="91425" rIns="91425" bIns="91425" anchor="t"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9" name="Shape 39"/>
          <p:cNvSpPr txBox="1">
            <a:spLocks noGrp="1"/>
          </p:cNvSpPr>
          <p:nvPr>
            <p:ph type="body" idx="1"/>
          </p:nvPr>
        </p:nvSpPr>
        <p:spPr>
          <a:xfrm>
            <a:off x="722312" y="2906713"/>
            <a:ext cx="7772400" cy="1500300"/>
          </a:xfrm>
          <a:prstGeom prst="rect">
            <a:avLst/>
          </a:prstGeom>
          <a:noFill/>
          <a:ln>
            <a:noFill/>
          </a:ln>
        </p:spPr>
        <p:txBody>
          <a:bodyPr lIns="91425" tIns="91425" rIns="91425" bIns="91425" anchor="b" anchorCtr="0"/>
          <a:lstStyle>
            <a:lvl1pPr marL="0" indent="0" rtl="0">
              <a:spcBef>
                <a:spcPts val="0"/>
              </a:spcBef>
              <a:buClr>
                <a:srgbClr val="888888"/>
              </a:buClr>
              <a:buFont typeface="Calibri"/>
              <a:buNone/>
              <a:defRPr/>
            </a:lvl1pPr>
            <a:lvl2pPr marL="457200" indent="0" rtl="0">
              <a:spcBef>
                <a:spcPts val="0"/>
              </a:spcBef>
              <a:buClr>
                <a:srgbClr val="888888"/>
              </a:buClr>
              <a:buFont typeface="Calibri"/>
              <a:buNone/>
              <a:defRPr/>
            </a:lvl2pPr>
            <a:lvl3pPr marL="914400" indent="0" rtl="0">
              <a:spcBef>
                <a:spcPts val="0"/>
              </a:spcBef>
              <a:buClr>
                <a:srgbClr val="888888"/>
              </a:buClr>
              <a:buFont typeface="Calibri"/>
              <a:buNone/>
              <a:defRPr/>
            </a:lvl3pPr>
            <a:lvl4pPr marL="1371600" indent="0" rtl="0">
              <a:spcBef>
                <a:spcPts val="0"/>
              </a:spcBef>
              <a:buClr>
                <a:srgbClr val="888888"/>
              </a:buClr>
              <a:buFont typeface="Calibri"/>
              <a:buNone/>
              <a:defRPr/>
            </a:lvl4pPr>
            <a:lvl5pPr marL="1828800" indent="0" rtl="0">
              <a:spcBef>
                <a:spcPts val="0"/>
              </a:spcBef>
              <a:buClr>
                <a:srgbClr val="888888"/>
              </a:buClr>
              <a:buFont typeface="Calibri"/>
              <a:buNone/>
              <a:defRPr/>
            </a:lvl5pPr>
            <a:lvl6pPr marL="2286000" indent="0" rtl="0">
              <a:spcBef>
                <a:spcPts val="0"/>
              </a:spcBef>
              <a:buClr>
                <a:srgbClr val="888888"/>
              </a:buClr>
              <a:buFont typeface="Calibri"/>
              <a:buNone/>
              <a:defRPr/>
            </a:lvl6pPr>
            <a:lvl7pPr marL="2743200" indent="0" rtl="0">
              <a:spcBef>
                <a:spcPts val="0"/>
              </a:spcBef>
              <a:buClr>
                <a:srgbClr val="888888"/>
              </a:buClr>
              <a:buFont typeface="Calibri"/>
              <a:buNone/>
              <a:defRPr/>
            </a:lvl7pPr>
            <a:lvl8pPr marL="3200400" indent="0" rtl="0">
              <a:spcBef>
                <a:spcPts val="0"/>
              </a:spcBef>
              <a:buClr>
                <a:srgbClr val="888888"/>
              </a:buClr>
              <a:buFont typeface="Calibri"/>
              <a:buNone/>
              <a:defRPr/>
            </a:lvl8pPr>
            <a:lvl9pPr marL="3657600" indent="0" rtl="0">
              <a:spcBef>
                <a:spcPts val="0"/>
              </a:spcBef>
              <a:buClr>
                <a:srgbClr val="888888"/>
              </a:buClr>
              <a:buFont typeface="Calibri"/>
              <a:buNone/>
              <a:defRPr/>
            </a:lvl9pPr>
          </a:lstStyle>
          <a:p>
            <a:endParaRPr/>
          </a:p>
        </p:txBody>
      </p:sp>
      <p:sp>
        <p:nvSpPr>
          <p:cNvPr id="40" name="Shape 40"/>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1" name="Shape 41"/>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2" name="Shape 42"/>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5" name="Shape 45"/>
          <p:cNvSpPr txBox="1">
            <a:spLocks noGrp="1"/>
          </p:cNvSpPr>
          <p:nvPr>
            <p:ph type="body" idx="1"/>
          </p:nvPr>
        </p:nvSpPr>
        <p:spPr>
          <a:xfrm>
            <a:off x="457200" y="1600200"/>
            <a:ext cx="4038599" cy="4526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6" name="Shape 46"/>
          <p:cNvSpPr txBox="1">
            <a:spLocks noGrp="1"/>
          </p:cNvSpPr>
          <p:nvPr>
            <p:ph type="body" idx="2"/>
          </p:nvPr>
        </p:nvSpPr>
        <p:spPr>
          <a:xfrm>
            <a:off x="4648200" y="1600200"/>
            <a:ext cx="4038599" cy="4526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7" name="Shape 47"/>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8" name="Shape 48"/>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9" name="Shape 49"/>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2" name="Shape 52"/>
          <p:cNvSpPr txBox="1">
            <a:spLocks noGrp="1"/>
          </p:cNvSpPr>
          <p:nvPr>
            <p:ph type="body" idx="1"/>
          </p:nvPr>
        </p:nvSpPr>
        <p:spPr>
          <a:xfrm>
            <a:off x="457200" y="1535112"/>
            <a:ext cx="4040099" cy="639900"/>
          </a:xfrm>
          <a:prstGeom prst="rect">
            <a:avLst/>
          </a:prstGeom>
          <a:noFill/>
          <a:ln>
            <a:noFill/>
          </a:ln>
        </p:spPr>
        <p:txBody>
          <a:bodyPr lIns="91425" tIns="91425" rIns="91425" bIns="91425" anchor="b"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53" name="Shape 53"/>
          <p:cNvSpPr txBox="1">
            <a:spLocks noGrp="1"/>
          </p:cNvSpPr>
          <p:nvPr>
            <p:ph type="body" idx="2"/>
          </p:nvPr>
        </p:nvSpPr>
        <p:spPr>
          <a:xfrm>
            <a:off x="457200" y="2174875"/>
            <a:ext cx="4040099" cy="39513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4" name="Shape 54"/>
          <p:cNvSpPr txBox="1">
            <a:spLocks noGrp="1"/>
          </p:cNvSpPr>
          <p:nvPr>
            <p:ph type="body" idx="3"/>
          </p:nvPr>
        </p:nvSpPr>
        <p:spPr>
          <a:xfrm>
            <a:off x="4645025" y="1535112"/>
            <a:ext cx="4041900" cy="639900"/>
          </a:xfrm>
          <a:prstGeom prst="rect">
            <a:avLst/>
          </a:prstGeom>
          <a:noFill/>
          <a:ln>
            <a:noFill/>
          </a:ln>
        </p:spPr>
        <p:txBody>
          <a:bodyPr lIns="91425" tIns="91425" rIns="91425" bIns="91425" anchor="b"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55" name="Shape 55"/>
          <p:cNvSpPr txBox="1">
            <a:spLocks noGrp="1"/>
          </p:cNvSpPr>
          <p:nvPr>
            <p:ph type="body" idx="4"/>
          </p:nvPr>
        </p:nvSpPr>
        <p:spPr>
          <a:xfrm>
            <a:off x="4645025" y="2174875"/>
            <a:ext cx="4041900" cy="39513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7" name="Shape 57"/>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8" name="Shape 58"/>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1" name="Shape 61"/>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2" name="Shape 62"/>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3" name="Shape 63"/>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indent="0" algn="ctr" rtl="0">
              <a:spcBef>
                <a:spcPts val="0"/>
              </a:spcBef>
              <a:buClr>
                <a:schemeClr val="dk1"/>
              </a:buClr>
              <a:buFont typeface="Calibri"/>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 name="Shape 10"/>
          <p:cNvSpPr txBox="1">
            <a:spLocks noGrp="1"/>
          </p:cNvSpPr>
          <p:nvPr>
            <p:ph type="body" idx="1"/>
          </p:nvPr>
        </p:nvSpPr>
        <p:spPr>
          <a:xfrm>
            <a:off x="457200" y="1600200"/>
            <a:ext cx="8229600" cy="4526100"/>
          </a:xfrm>
          <a:prstGeom prst="rect">
            <a:avLst/>
          </a:prstGeom>
          <a:noFill/>
          <a:ln>
            <a:noFill/>
          </a:ln>
        </p:spPr>
        <p:txBody>
          <a:bodyPr lIns="91425" tIns="91425" rIns="91425" bIns="91425" anchor="t" anchorCtr="0"/>
          <a:lstStyle>
            <a:lvl1pPr marL="342900" marR="0" indent="-139700" algn="l" rtl="0">
              <a:spcBef>
                <a:spcPts val="640"/>
              </a:spcBef>
              <a:buClr>
                <a:schemeClr val="dk1"/>
              </a:buClr>
              <a:buFont typeface="Arial"/>
              <a:buChar char="•"/>
              <a:defRPr/>
            </a:lvl1pPr>
            <a:lvl2pPr marL="742950" marR="0" indent="-107950" algn="l" rtl="0">
              <a:spcBef>
                <a:spcPts val="560"/>
              </a:spcBef>
              <a:buClr>
                <a:schemeClr val="dk1"/>
              </a:buClr>
              <a:buFont typeface="Arial"/>
              <a:buChar char="–"/>
              <a:defRPr/>
            </a:lvl2pPr>
            <a:lvl3pPr marL="1143000" marR="0" indent="-76200" algn="l" rtl="0">
              <a:spcBef>
                <a:spcPts val="480"/>
              </a:spcBef>
              <a:buClr>
                <a:schemeClr val="dk1"/>
              </a:buClr>
              <a:buFont typeface="Arial"/>
              <a:buChar char="•"/>
              <a:defRPr/>
            </a:lvl3pPr>
            <a:lvl4pPr marL="1600200" marR="0" indent="-101600" algn="l" rtl="0">
              <a:spcBef>
                <a:spcPts val="400"/>
              </a:spcBef>
              <a:buClr>
                <a:schemeClr val="dk1"/>
              </a:buClr>
              <a:buFont typeface="Arial"/>
              <a:buChar char="–"/>
              <a:defRPr/>
            </a:lvl4pPr>
            <a:lvl5pPr marL="2057400" marR="0" indent="-101600" algn="l" rtl="0">
              <a:spcBef>
                <a:spcPts val="400"/>
              </a:spcBef>
              <a:buClr>
                <a:schemeClr val="dk1"/>
              </a:buClr>
              <a:buFont typeface="Arial"/>
              <a:buChar char="»"/>
              <a:defRPr/>
            </a:lvl5pPr>
            <a:lvl6pPr marL="2514600" marR="0" indent="-101600" algn="l" rtl="0">
              <a:spcBef>
                <a:spcPts val="400"/>
              </a:spcBef>
              <a:buClr>
                <a:schemeClr val="dk1"/>
              </a:buClr>
              <a:buFont typeface="Arial"/>
              <a:buChar char="•"/>
              <a:defRPr/>
            </a:lvl6pPr>
            <a:lvl7pPr marL="2971800" marR="0" indent="-101600" algn="l" rtl="0">
              <a:spcBef>
                <a:spcPts val="400"/>
              </a:spcBef>
              <a:buClr>
                <a:schemeClr val="dk1"/>
              </a:buClr>
              <a:buFont typeface="Arial"/>
              <a:buChar char="•"/>
              <a:defRPr/>
            </a:lvl7pPr>
            <a:lvl8pPr marL="3429000" marR="0" indent="-101600" algn="l" rtl="0">
              <a:spcBef>
                <a:spcPts val="400"/>
              </a:spcBef>
              <a:buClr>
                <a:schemeClr val="dk1"/>
              </a:buClr>
              <a:buFont typeface="Arial"/>
              <a:buChar char="•"/>
              <a:defRPr/>
            </a:lvl8pPr>
            <a:lvl9pPr marL="3886200" marR="0" indent="-101600" algn="l" rtl="0">
              <a:spcBef>
                <a:spcPts val="400"/>
              </a:spcBef>
              <a:buClr>
                <a:schemeClr val="dk1"/>
              </a:buClr>
              <a:buFont typeface="Arial"/>
              <a:buChar char="•"/>
              <a:defRPr/>
            </a:lvl9pPr>
          </a:lstStyle>
          <a:p>
            <a:endParaRPr/>
          </a:p>
        </p:txBody>
      </p:sp>
      <p:sp>
        <p:nvSpPr>
          <p:cNvPr id="11" name="Shape 11"/>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2" name="Shape 12"/>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3" name="Shape 13"/>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7" r:id="rId15"/>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comments" Target="../comments/commen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p:nvPr/>
        </p:nvSpPr>
        <p:spPr>
          <a:xfrm>
            <a:off x="0" y="1219200"/>
            <a:ext cx="9143998" cy="300982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chemeClr val="dk1"/>
              </a:buClr>
              <a:buSzPct val="25000"/>
              <a:buFont typeface="Arial"/>
              <a:buNone/>
            </a:pPr>
            <a:r>
              <a:rPr lang="en-US" sz="5200" b="0" i="0" u="none" strike="noStrike" cap="small" baseline="0" dirty="0">
                <a:solidFill>
                  <a:schemeClr val="dk1"/>
                </a:solidFill>
                <a:latin typeface="Arial"/>
                <a:ea typeface="Arial"/>
                <a:cs typeface="Arial"/>
                <a:sym typeface="Arial"/>
              </a:rPr>
              <a:t>Prototyping</a:t>
            </a:r>
          </a:p>
          <a:p>
            <a:pPr marL="0" marR="0" lvl="0" indent="0" algn="ctr" rtl="0">
              <a:spcBef>
                <a:spcPts val="3600"/>
              </a:spcBef>
              <a:spcAft>
                <a:spcPts val="0"/>
              </a:spcAft>
              <a:buClr>
                <a:schemeClr val="dk1"/>
              </a:buClr>
              <a:buSzPct val="25000"/>
              <a:buFont typeface="Arial"/>
              <a:buNone/>
            </a:pPr>
            <a:r>
              <a:rPr lang="en-US" sz="5200" b="0" i="0" u="none" strike="noStrike" cap="small" baseline="0" dirty="0">
                <a:solidFill>
                  <a:schemeClr val="dk1"/>
                </a:solidFill>
                <a:latin typeface="Arial"/>
                <a:ea typeface="Arial"/>
                <a:cs typeface="Arial"/>
                <a:sym typeface="Arial"/>
              </a:rPr>
              <a:t>Firebox-0</a:t>
            </a:r>
          </a:p>
          <a:p>
            <a:pPr marL="0" marR="0" lvl="0" indent="0" algn="ctr" rtl="0">
              <a:spcBef>
                <a:spcPts val="3600"/>
              </a:spcBef>
              <a:spcAft>
                <a:spcPts val="1200"/>
              </a:spcAft>
              <a:buClr>
                <a:schemeClr val="dk1"/>
              </a:buClr>
              <a:buSzPct val="25000"/>
              <a:buFont typeface="Arial"/>
              <a:buNone/>
            </a:pPr>
            <a:r>
              <a:rPr lang="en-US" sz="5200" b="0" i="0" u="none" strike="noStrike" cap="small" baseline="0" dirty="0">
                <a:solidFill>
                  <a:schemeClr val="dk1"/>
                </a:solidFill>
                <a:latin typeface="Arial"/>
                <a:ea typeface="Arial"/>
                <a:cs typeface="Arial"/>
                <a:sym typeface="Arial"/>
              </a:rPr>
              <a:t> </a:t>
            </a:r>
          </a:p>
        </p:txBody>
      </p:sp>
      <p:sp>
        <p:nvSpPr>
          <p:cNvPr id="118" name="Shape 118"/>
          <p:cNvSpPr txBox="1"/>
          <p:nvPr/>
        </p:nvSpPr>
        <p:spPr>
          <a:xfrm>
            <a:off x="8238" y="3429000"/>
            <a:ext cx="9135754" cy="1600200"/>
          </a:xfrm>
          <a:prstGeom prst="rect">
            <a:avLst/>
          </a:prstGeom>
          <a:noFill/>
          <a:ln>
            <a:noFill/>
          </a:ln>
        </p:spPr>
        <p:txBody>
          <a:bodyPr lIns="91425" tIns="45700" rIns="91425" bIns="45700" anchor="t" anchorCtr="0">
            <a:noAutofit/>
          </a:bodyPr>
          <a:lstStyle/>
          <a:p>
            <a:pPr marL="0" marR="0" lvl="0" indent="0" algn="ctr" rtl="0">
              <a:spcBef>
                <a:spcPts val="440"/>
              </a:spcBef>
              <a:buClr>
                <a:srgbClr val="262626"/>
              </a:buClr>
              <a:buSzPct val="25000"/>
              <a:buFont typeface="Arial"/>
              <a:buNone/>
            </a:pPr>
            <a:r>
              <a:rPr lang="en-US" sz="2200" b="0" i="0" u="none" strike="noStrike" cap="none" baseline="0" dirty="0" smtClean="0">
                <a:solidFill>
                  <a:srgbClr val="262626"/>
                </a:solidFill>
                <a:latin typeface="Oswald"/>
                <a:ea typeface="Oswald"/>
                <a:cs typeface="Oswald"/>
                <a:sym typeface="Oswald"/>
              </a:rPr>
              <a:t>Nathan </a:t>
            </a:r>
            <a:r>
              <a:rPr lang="en-US" sz="2200" b="0" i="0" u="none" strike="noStrike" cap="none" baseline="0" dirty="0">
                <a:solidFill>
                  <a:srgbClr val="262626"/>
                </a:solidFill>
                <a:latin typeface="Oswald"/>
                <a:ea typeface="Oswald"/>
                <a:cs typeface="Oswald"/>
                <a:sym typeface="Oswald"/>
              </a:rPr>
              <a:t>Pemberton   Joao Carreira   Zach </a:t>
            </a:r>
            <a:r>
              <a:rPr lang="en-US" sz="2200" b="0" i="0" u="none" strike="noStrike" cap="none" baseline="0" dirty="0" err="1" smtClean="0">
                <a:solidFill>
                  <a:srgbClr val="262626"/>
                </a:solidFill>
                <a:latin typeface="Oswald"/>
                <a:ea typeface="Oswald"/>
                <a:cs typeface="Oswald"/>
                <a:sym typeface="Oswald"/>
              </a:rPr>
              <a:t>Rowinski</a:t>
            </a:r>
            <a:endParaRPr lang="en-US" sz="2200" dirty="0">
              <a:solidFill>
                <a:srgbClr val="262626"/>
              </a:solidFill>
              <a:latin typeface="Oswald"/>
              <a:ea typeface="Oswald"/>
              <a:cs typeface="Oswald"/>
              <a:sym typeface="Oswald"/>
            </a:endParaRPr>
          </a:p>
          <a:p>
            <a:pPr marL="0" marR="0" lvl="0" indent="0" algn="ctr" rtl="0">
              <a:spcBef>
                <a:spcPts val="440"/>
              </a:spcBef>
              <a:buClr>
                <a:srgbClr val="262626"/>
              </a:buClr>
              <a:buSzPct val="25000"/>
              <a:buFont typeface="Arial"/>
              <a:buNone/>
            </a:pPr>
            <a:r>
              <a:rPr lang="en-US" sz="2200" b="0" i="0" u="none" strike="noStrike" cap="none" baseline="0" dirty="0" smtClean="0">
                <a:solidFill>
                  <a:srgbClr val="262626"/>
                </a:solidFill>
                <a:latin typeface="Oswald"/>
                <a:ea typeface="Oswald"/>
                <a:cs typeface="Oswald"/>
                <a:sym typeface="Oswald"/>
              </a:rPr>
              <a:t>Martin Maas    Frank </a:t>
            </a:r>
            <a:r>
              <a:rPr lang="en-US" sz="2200" b="0" i="0" u="none" strike="noStrike" cap="none" baseline="0" dirty="0" err="1" smtClean="0">
                <a:solidFill>
                  <a:srgbClr val="262626"/>
                </a:solidFill>
                <a:latin typeface="Oswald"/>
                <a:ea typeface="Oswald"/>
                <a:cs typeface="Oswald"/>
                <a:sym typeface="Oswald"/>
              </a:rPr>
              <a:t>Nothaft</a:t>
            </a:r>
            <a:endParaRPr lang="en-US" sz="2200" b="0" i="0" u="none" strike="noStrike" cap="none" baseline="0" dirty="0" smtClean="0">
              <a:solidFill>
                <a:srgbClr val="262626"/>
              </a:solidFill>
              <a:latin typeface="Oswald"/>
              <a:ea typeface="Oswald"/>
              <a:cs typeface="Oswald"/>
              <a:sym typeface="Oswald"/>
            </a:endParaRPr>
          </a:p>
          <a:p>
            <a:pPr algn="ctr">
              <a:spcBef>
                <a:spcPts val="440"/>
              </a:spcBef>
              <a:buClr>
                <a:srgbClr val="262626"/>
              </a:buClr>
              <a:buSzPct val="25000"/>
            </a:pPr>
            <a:r>
              <a:rPr lang="en-US" sz="2200" dirty="0" err="1">
                <a:solidFill>
                  <a:srgbClr val="262626"/>
                </a:solidFill>
                <a:latin typeface="Oswald"/>
                <a:ea typeface="Oswald"/>
                <a:cs typeface="Oswald"/>
                <a:sym typeface="Oswald"/>
              </a:rPr>
              <a:t>Krste</a:t>
            </a:r>
            <a:r>
              <a:rPr lang="en-US" sz="2200" dirty="0">
                <a:solidFill>
                  <a:srgbClr val="262626"/>
                </a:solidFill>
                <a:latin typeface="Oswald"/>
                <a:ea typeface="Oswald"/>
                <a:cs typeface="Oswald"/>
                <a:sym typeface="Oswald"/>
              </a:rPr>
              <a:t> </a:t>
            </a:r>
            <a:r>
              <a:rPr lang="en-US" sz="2200" dirty="0" err="1" smtClean="0">
                <a:solidFill>
                  <a:srgbClr val="262626"/>
                </a:solidFill>
                <a:latin typeface="Oswald"/>
                <a:ea typeface="Oswald"/>
                <a:cs typeface="Oswald"/>
                <a:sym typeface="Oswald"/>
              </a:rPr>
              <a:t>Asanović</a:t>
            </a:r>
            <a:r>
              <a:rPr lang="en-US" sz="2200" dirty="0">
                <a:solidFill>
                  <a:srgbClr val="262626"/>
                </a:solidFill>
                <a:latin typeface="Oswald"/>
                <a:ea typeface="Oswald"/>
                <a:cs typeface="Oswald"/>
                <a:sym typeface="Oswald"/>
              </a:rPr>
              <a:t> </a:t>
            </a:r>
            <a:r>
              <a:rPr lang="en-US" sz="2200" dirty="0" smtClean="0">
                <a:solidFill>
                  <a:srgbClr val="262626"/>
                </a:solidFill>
                <a:latin typeface="Oswald"/>
                <a:ea typeface="Oswald"/>
                <a:cs typeface="Oswald"/>
                <a:sym typeface="Oswald"/>
              </a:rPr>
              <a:t>    </a:t>
            </a:r>
            <a:r>
              <a:rPr lang="en-US" sz="2200" dirty="0" smtClean="0">
                <a:solidFill>
                  <a:srgbClr val="262626"/>
                </a:solidFill>
                <a:latin typeface="Oswald"/>
                <a:ea typeface="Oswald"/>
                <a:cs typeface="Oswald"/>
                <a:sym typeface="Oswald"/>
              </a:rPr>
              <a:t>Randy </a:t>
            </a:r>
            <a:r>
              <a:rPr lang="en-US" sz="2200" dirty="0">
                <a:solidFill>
                  <a:srgbClr val="262626"/>
                </a:solidFill>
                <a:latin typeface="Oswald"/>
                <a:ea typeface="Oswald"/>
                <a:cs typeface="Oswald"/>
                <a:sym typeface="Oswald"/>
              </a:rPr>
              <a:t>Katz</a:t>
            </a:r>
          </a:p>
          <a:p>
            <a:pPr marL="0" marR="0" lvl="0" indent="0" algn="ctr" rtl="0">
              <a:spcBef>
                <a:spcPts val="440"/>
              </a:spcBef>
              <a:buClr>
                <a:srgbClr val="262626"/>
              </a:buClr>
              <a:buSzPct val="25000"/>
              <a:buFont typeface="Arial"/>
              <a:buNone/>
            </a:pPr>
            <a:endParaRPr lang="en-US" sz="2200" b="0" i="0" u="none" strike="noStrike" cap="none" baseline="0" dirty="0">
              <a:solidFill>
                <a:srgbClr val="262626"/>
              </a:solidFill>
              <a:latin typeface="Oswald"/>
              <a:ea typeface="Oswald"/>
              <a:cs typeface="Oswald"/>
              <a:sym typeface="Oswald"/>
            </a:endParaRPr>
          </a:p>
        </p:txBody>
      </p:sp>
      <p:pic>
        <p:nvPicPr>
          <p:cNvPr id="119" name="Shape 119"/>
          <p:cNvPicPr preferRelativeResize="0"/>
          <p:nvPr/>
        </p:nvPicPr>
        <p:blipFill rotWithShape="1">
          <a:blip r:embed="rId3">
            <a:alphaModFix/>
          </a:blip>
          <a:srcRect/>
          <a:stretch/>
        </p:blipFill>
        <p:spPr>
          <a:xfrm>
            <a:off x="8238" y="5084278"/>
            <a:ext cx="3120176" cy="1179969"/>
          </a:xfrm>
          <a:prstGeom prst="rect">
            <a:avLst/>
          </a:prstGeom>
          <a:noFill/>
          <a:ln>
            <a:noFill/>
          </a:ln>
        </p:spPr>
      </p:pic>
      <p:pic>
        <p:nvPicPr>
          <p:cNvPr id="120" name="Shape 120"/>
          <p:cNvPicPr preferRelativeResize="0"/>
          <p:nvPr/>
        </p:nvPicPr>
        <p:blipFill rotWithShape="1">
          <a:blip r:embed="rId4">
            <a:alphaModFix/>
          </a:blip>
          <a:srcRect/>
          <a:stretch/>
        </p:blipFill>
        <p:spPr>
          <a:xfrm>
            <a:off x="6088805" y="5081730"/>
            <a:ext cx="2994103" cy="1058629"/>
          </a:xfrm>
          <a:prstGeom prst="rect">
            <a:avLst/>
          </a:prstGeom>
          <a:noFill/>
          <a:ln>
            <a:noFill/>
          </a:ln>
        </p:spPr>
      </p:pic>
      <p:sp>
        <p:nvSpPr>
          <p:cNvPr id="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1600" smtClean="0"/>
              <a:t>1</a:t>
            </a:fld>
            <a:endParaRPr lang="en-US" sz="1600"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414046" y="302842"/>
            <a:ext cx="6272754" cy="553998"/>
          </a:xfrm>
          <a:prstGeom prst="rect">
            <a:avLst/>
          </a:prstGeom>
          <a:noFill/>
        </p:spPr>
        <p:txBody>
          <a:bodyPr wrap="square" rtlCol="0">
            <a:spAutoFit/>
          </a:bodyPr>
          <a:lstStyle/>
          <a:p>
            <a:r>
              <a:rPr lang="en-US" sz="3000" b="1" dirty="0" err="1" smtClean="0"/>
              <a:t>AeroSpike</a:t>
            </a:r>
            <a:r>
              <a:rPr lang="en-US" sz="3000" b="1" dirty="0" smtClean="0"/>
              <a:t> + Cassandra (YCSB)</a:t>
            </a:r>
            <a:endParaRPr lang="en-US" sz="3000" b="1" dirty="0"/>
          </a:p>
        </p:txBody>
      </p:sp>
      <p:sp>
        <p:nvSpPr>
          <p:cNvPr id="6" name="TextBox 5"/>
          <p:cNvSpPr txBox="1"/>
          <p:nvPr/>
        </p:nvSpPr>
        <p:spPr>
          <a:xfrm>
            <a:off x="304801" y="4800600"/>
            <a:ext cx="3810000" cy="1676400"/>
          </a:xfrm>
          <a:prstGeom prst="rect">
            <a:avLst/>
          </a:prstGeom>
          <a:noFill/>
          <a:ln>
            <a:solidFill>
              <a:schemeClr val="tx1"/>
            </a:solidFill>
          </a:ln>
        </p:spPr>
        <p:txBody>
          <a:bodyPr wrap="none" rtlCol="0">
            <a:noAutofit/>
          </a:bodyPr>
          <a:lstStyle/>
          <a:p>
            <a:r>
              <a:rPr lang="en-US" sz="1600" dirty="0" smtClean="0"/>
              <a:t>- YCSB</a:t>
            </a:r>
            <a:r>
              <a:rPr lang="en-US" sz="1600" dirty="0"/>
              <a:t>:</a:t>
            </a:r>
          </a:p>
          <a:p>
            <a:pPr marL="285750" indent="-285750">
              <a:buFont typeface="Arial"/>
              <a:buChar char="•"/>
            </a:pPr>
            <a:r>
              <a:rPr lang="en-US" sz="1600" dirty="0"/>
              <a:t>32 concurrent </a:t>
            </a:r>
            <a:r>
              <a:rPr lang="en-US" sz="1600" dirty="0" smtClean="0"/>
              <a:t>clients from Firebox</a:t>
            </a:r>
          </a:p>
          <a:p>
            <a:r>
              <a:rPr lang="en-US" sz="1600" dirty="0" smtClean="0"/>
              <a:t>- </a:t>
            </a:r>
            <a:r>
              <a:rPr lang="en-US" sz="1600" dirty="0" err="1" smtClean="0"/>
              <a:t>Aerospike</a:t>
            </a:r>
            <a:r>
              <a:rPr lang="en-US" sz="1600" dirty="0" smtClean="0"/>
              <a:t> </a:t>
            </a:r>
            <a:r>
              <a:rPr lang="en-US" sz="1600" dirty="0" smtClean="0"/>
              <a:t>and Cassandra setup:</a:t>
            </a:r>
          </a:p>
          <a:p>
            <a:pPr marL="285750" indent="-285750">
              <a:buFont typeface="Arial"/>
              <a:buChar char="•"/>
            </a:pPr>
            <a:r>
              <a:rPr lang="en-US" sz="1600" dirty="0" smtClean="0"/>
              <a:t>4 nodes</a:t>
            </a:r>
          </a:p>
          <a:p>
            <a:pPr marL="285750" indent="-285750">
              <a:buFont typeface="Arial"/>
              <a:buChar char="•"/>
            </a:pPr>
            <a:r>
              <a:rPr lang="en-US" sz="1600" dirty="0" smtClean="0"/>
              <a:t>Replication factor = 3</a:t>
            </a:r>
            <a:endParaRPr lang="en-US" sz="1600" dirty="0"/>
          </a:p>
          <a:p>
            <a:endParaRPr lang="en-US" sz="1600" dirty="0"/>
          </a:p>
        </p:txBody>
      </p:sp>
      <p:pic>
        <p:nvPicPr>
          <p:cNvPr id="8" name="Picture 7" descr="aero_cass_ycsb_read_lat_illus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838200"/>
            <a:ext cx="4114800" cy="4058433"/>
          </a:xfrm>
          <a:prstGeom prst="rect">
            <a:avLst/>
          </a:prstGeom>
        </p:spPr>
      </p:pic>
      <p:pic>
        <p:nvPicPr>
          <p:cNvPr id="9" name="Picture 8" descr="aero_cass_ycsb_throughput_illust.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914400"/>
            <a:ext cx="4299255" cy="3733800"/>
          </a:xfrm>
          <a:prstGeom prst="rect">
            <a:avLst/>
          </a:prstGeom>
        </p:spPr>
      </p:pic>
      <p:sp>
        <p:nvSpPr>
          <p:cNvPr id="11" name="TextBox 10"/>
          <p:cNvSpPr txBox="1"/>
          <p:nvPr/>
        </p:nvSpPr>
        <p:spPr>
          <a:xfrm>
            <a:off x="4419600" y="4800600"/>
            <a:ext cx="4554369" cy="1676400"/>
          </a:xfrm>
          <a:prstGeom prst="rect">
            <a:avLst/>
          </a:prstGeom>
          <a:noFill/>
          <a:ln>
            <a:solidFill>
              <a:schemeClr val="tx1"/>
            </a:solidFill>
          </a:ln>
        </p:spPr>
        <p:txBody>
          <a:bodyPr wrap="none" rtlCol="0">
            <a:normAutofit/>
          </a:bodyPr>
          <a:lstStyle/>
          <a:p>
            <a:r>
              <a:rPr lang="en-US" sz="1600" dirty="0" smtClean="0"/>
              <a:t>YCSB results:</a:t>
            </a:r>
            <a:endParaRPr lang="en-US" sz="1600" dirty="0"/>
          </a:p>
          <a:p>
            <a:pPr marL="285750" indent="-285750">
              <a:buFont typeface="Arial"/>
              <a:buChar char="•"/>
            </a:pPr>
            <a:r>
              <a:rPr lang="en-US" sz="1600" dirty="0"/>
              <a:t>Sub</a:t>
            </a:r>
            <a:r>
              <a:rPr lang="en-US" sz="1600" dirty="0" smtClean="0"/>
              <a:t>-millisecond </a:t>
            </a:r>
            <a:r>
              <a:rPr lang="en-US" sz="1600" dirty="0"/>
              <a:t>average read latency for </a:t>
            </a:r>
          </a:p>
          <a:p>
            <a:r>
              <a:rPr lang="en-US" sz="1600" dirty="0"/>
              <a:t>both </a:t>
            </a:r>
            <a:r>
              <a:rPr lang="en-US" sz="1600" dirty="0" err="1"/>
              <a:t>Aerospike</a:t>
            </a:r>
            <a:r>
              <a:rPr lang="en-US" sz="1600" dirty="0"/>
              <a:t> and </a:t>
            </a:r>
            <a:r>
              <a:rPr lang="en-US" sz="1600" dirty="0" smtClean="0"/>
              <a:t>Cassandra</a:t>
            </a:r>
          </a:p>
          <a:p>
            <a:pPr marL="285750" indent="-285750">
              <a:buFont typeface="Arial"/>
              <a:buChar char="•"/>
            </a:pPr>
            <a:r>
              <a:rPr lang="en-US" sz="1600" dirty="0" err="1" smtClean="0"/>
              <a:t>Aerospike</a:t>
            </a:r>
            <a:r>
              <a:rPr lang="en-US" sz="1600" dirty="0" smtClean="0"/>
              <a:t> with higher throughput for workload </a:t>
            </a:r>
          </a:p>
          <a:p>
            <a:r>
              <a:rPr lang="en-US" sz="1600" dirty="0" smtClean="0"/>
              <a:t>D </a:t>
            </a:r>
            <a:r>
              <a:rPr lang="en-US" sz="1600" dirty="0" smtClean="0"/>
              <a:t>(“read latest”) </a:t>
            </a:r>
            <a:r>
              <a:rPr lang="en-US" sz="1600" dirty="0" smtClean="0"/>
              <a:t>and E </a:t>
            </a:r>
            <a:r>
              <a:rPr lang="en-US" sz="1600" dirty="0" smtClean="0"/>
              <a:t>(“short ranges”)</a:t>
            </a:r>
            <a:endParaRPr lang="en-US" sz="1600" dirty="0"/>
          </a:p>
          <a:p>
            <a:endParaRPr lang="en-US" sz="1600" dirty="0"/>
          </a:p>
        </p:txBody>
      </p:sp>
      <p:sp>
        <p:nvSpPr>
          <p:cNvPr id="13"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1600" smtClean="0"/>
              <a:t>10</a:t>
            </a:fld>
            <a:endParaRPr lang="en-US" sz="1600" dirty="0"/>
          </a:p>
        </p:txBody>
      </p:sp>
    </p:spTree>
    <p:extLst>
      <p:ext uri="{BB962C8B-B14F-4D97-AF65-F5344CB8AC3E}">
        <p14:creationId xmlns:p14="http://schemas.microsoft.com/office/powerpoint/2010/main" val="105921990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p:nvPr/>
        </p:nvSpPr>
        <p:spPr>
          <a:xfrm>
            <a:off x="838200" y="533400"/>
            <a:ext cx="7589839" cy="762000"/>
          </a:xfrm>
          <a:prstGeom prst="rect">
            <a:avLst/>
          </a:prstGeom>
          <a:noFill/>
          <a:ln>
            <a:noFill/>
          </a:ln>
        </p:spPr>
        <p:txBody>
          <a:bodyPr lIns="91425" tIns="45700" rIns="91425" bIns="45700" anchor="t" anchorCtr="0">
            <a:noAutofit/>
          </a:bodyPr>
          <a:lstStyle/>
          <a:p>
            <a:pPr lvl="0" algn="ctr">
              <a:buClr>
                <a:schemeClr val="dk1"/>
              </a:buClr>
              <a:buSzPct val="25000"/>
            </a:pPr>
            <a:r>
              <a:rPr lang="en-US" sz="4400" dirty="0">
                <a:solidFill>
                  <a:schemeClr val="dk1"/>
                </a:solidFill>
                <a:latin typeface="Calibri"/>
                <a:ea typeface="Calibri"/>
                <a:cs typeface="Calibri"/>
                <a:sym typeface="Calibri"/>
              </a:rPr>
              <a:t>Interactive Applications on Firebox-0</a:t>
            </a:r>
            <a:endParaRPr lang="en-US" sz="4400" dirty="0">
              <a:solidFill>
                <a:schemeClr val="dk1"/>
              </a:solidFill>
              <a:latin typeface="Calibri"/>
              <a:ea typeface="Calibri"/>
              <a:cs typeface="Calibri"/>
              <a:sym typeface="Calibri"/>
            </a:endParaRPr>
          </a:p>
        </p:txBody>
      </p:sp>
      <p:grpSp>
        <p:nvGrpSpPr>
          <p:cNvPr id="176" name="Shape 176"/>
          <p:cNvGrpSpPr/>
          <p:nvPr/>
        </p:nvGrpSpPr>
        <p:grpSpPr>
          <a:xfrm>
            <a:off x="533400" y="2057400"/>
            <a:ext cx="8168002" cy="2935375"/>
            <a:chOff x="685800" y="2382740"/>
            <a:chExt cx="8168002" cy="2320601"/>
          </a:xfrm>
        </p:grpSpPr>
        <p:sp>
          <p:nvSpPr>
            <p:cNvPr id="177" name="Shape 177"/>
            <p:cNvSpPr/>
            <p:nvPr/>
          </p:nvSpPr>
          <p:spPr>
            <a:xfrm>
              <a:off x="685800" y="4283455"/>
              <a:ext cx="7109232" cy="419886"/>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a:solidFill>
                    <a:schemeClr val="dk1"/>
                  </a:solidFill>
                  <a:latin typeface="Arial"/>
                  <a:ea typeface="Arial"/>
                  <a:cs typeface="Arial"/>
                  <a:sym typeface="Arial"/>
                </a:rPr>
                <a:t>“WSC Executive” (</a:t>
              </a:r>
              <a:r>
                <a:rPr lang="en-US" sz="1600" b="1" i="0" u="none" strike="noStrike" cap="none" baseline="0">
                  <a:solidFill>
                    <a:schemeClr val="dk1"/>
                  </a:solidFill>
                  <a:latin typeface="Arial"/>
                  <a:ea typeface="Arial"/>
                  <a:cs typeface="Arial"/>
                  <a:sym typeface="Arial"/>
                </a:rPr>
                <a:t>Xen</a:t>
              </a:r>
              <a:r>
                <a:rPr lang="en-US" sz="1600" b="0" i="0" u="none" strike="noStrike" cap="none" baseline="0">
                  <a:solidFill>
                    <a:schemeClr val="dk1"/>
                  </a:solidFill>
                  <a:latin typeface="Arial"/>
                  <a:ea typeface="Arial"/>
                  <a:cs typeface="Arial"/>
                  <a:sym typeface="Arial"/>
                </a:rPr>
                <a:t> + resource partitioning)</a:t>
              </a:r>
            </a:p>
          </p:txBody>
        </p:sp>
        <p:sp>
          <p:nvSpPr>
            <p:cNvPr id="178" name="Shape 178"/>
            <p:cNvSpPr/>
            <p:nvPr/>
          </p:nvSpPr>
          <p:spPr>
            <a:xfrm>
              <a:off x="685800" y="3762551"/>
              <a:ext cx="4648200" cy="419886"/>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a:solidFill>
                    <a:schemeClr val="dk1"/>
                  </a:solidFill>
                  <a:latin typeface="Arial"/>
                  <a:ea typeface="Arial"/>
                  <a:cs typeface="Arial"/>
                  <a:sym typeface="Arial"/>
                </a:rPr>
                <a:t>Bulk Memory API (</a:t>
              </a:r>
              <a:r>
                <a:rPr lang="en-US" sz="1600" b="1" i="0" u="none" strike="noStrike" cap="none" baseline="0">
                  <a:solidFill>
                    <a:schemeClr val="dk1"/>
                  </a:solidFill>
                  <a:latin typeface="Arial"/>
                  <a:ea typeface="Arial"/>
                  <a:cs typeface="Arial"/>
                  <a:sym typeface="Arial"/>
                </a:rPr>
                <a:t>RAMCloud</a:t>
              </a:r>
              <a:r>
                <a:rPr lang="en-US" sz="1600" b="0" i="0" u="none" strike="noStrike" cap="none" baseline="0">
                  <a:solidFill>
                    <a:schemeClr val="dk1"/>
                  </a:solidFill>
                  <a:latin typeface="Arial"/>
                  <a:ea typeface="Arial"/>
                  <a:cs typeface="Arial"/>
                  <a:sym typeface="Arial"/>
                </a:rPr>
                <a:t> + transactions)</a:t>
              </a:r>
            </a:p>
          </p:txBody>
        </p:sp>
        <p:sp>
          <p:nvSpPr>
            <p:cNvPr id="180" name="Shape 180"/>
            <p:cNvSpPr/>
            <p:nvPr/>
          </p:nvSpPr>
          <p:spPr>
            <a:xfrm>
              <a:off x="685800" y="2503222"/>
              <a:ext cx="4648200" cy="557989"/>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dirty="0" smtClean="0">
                  <a:solidFill>
                    <a:schemeClr val="dk1"/>
                  </a:solidFill>
                  <a:latin typeface="Arial"/>
                  <a:ea typeface="Arial"/>
                  <a:cs typeface="Arial"/>
                  <a:sym typeface="Arial"/>
                </a:rPr>
                <a:t>Interactive Applications</a:t>
              </a:r>
              <a:endParaRPr lang="en-US" sz="1600" b="0" i="0" u="none" strike="noStrike" cap="none" baseline="0" dirty="0">
                <a:solidFill>
                  <a:schemeClr val="dk1"/>
                </a:solidFill>
                <a:latin typeface="Arial"/>
                <a:ea typeface="Arial"/>
                <a:cs typeface="Arial"/>
                <a:sym typeface="Arial"/>
              </a:endParaRPr>
            </a:p>
          </p:txBody>
        </p:sp>
        <p:sp>
          <p:nvSpPr>
            <p:cNvPr id="185" name="Shape 185"/>
            <p:cNvSpPr/>
            <p:nvPr/>
          </p:nvSpPr>
          <p:spPr>
            <a:xfrm>
              <a:off x="685802" y="3203392"/>
              <a:ext cx="4648198" cy="419886"/>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a:solidFill>
                    <a:schemeClr val="dk1"/>
                  </a:solidFill>
                  <a:latin typeface="Arial"/>
                  <a:ea typeface="Arial"/>
                  <a:cs typeface="Arial"/>
                  <a:sym typeface="Arial"/>
                </a:rPr>
                <a:t>Cluster Manager (</a:t>
              </a:r>
              <a:r>
                <a:rPr lang="en-US" sz="1600" b="1" i="0" u="none" strike="noStrike" cap="none" baseline="0">
                  <a:solidFill>
                    <a:schemeClr val="dk1"/>
                  </a:solidFill>
                  <a:latin typeface="Arial"/>
                  <a:ea typeface="Arial"/>
                  <a:cs typeface="Arial"/>
                  <a:sym typeface="Arial"/>
                </a:rPr>
                <a:t>Mesos</a:t>
              </a:r>
              <a:r>
                <a:rPr lang="en-US" sz="1600" b="0" i="0" u="none" strike="noStrike" cap="none" baseline="0">
                  <a:solidFill>
                    <a:schemeClr val="dk1"/>
                  </a:solidFill>
                  <a:latin typeface="Arial"/>
                  <a:ea typeface="Arial"/>
                  <a:cs typeface="Arial"/>
                  <a:sym typeface="Arial"/>
                </a:rPr>
                <a:t> + interactive)</a:t>
              </a:r>
            </a:p>
          </p:txBody>
        </p:sp>
        <p:sp>
          <p:nvSpPr>
            <p:cNvPr id="187" name="Shape 187"/>
            <p:cNvSpPr/>
            <p:nvPr/>
          </p:nvSpPr>
          <p:spPr>
            <a:xfrm>
              <a:off x="5638800" y="2534263"/>
              <a:ext cx="188886" cy="186018"/>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Calibri"/>
                <a:buNone/>
              </a:pPr>
              <a:endParaRPr sz="1600" b="0" i="0" u="none" strike="noStrike" cap="none" baseline="0">
                <a:solidFill>
                  <a:schemeClr val="dk1"/>
                </a:solidFill>
                <a:latin typeface="Arial"/>
                <a:ea typeface="Arial"/>
                <a:cs typeface="Arial"/>
                <a:sym typeface="Arial"/>
              </a:endParaRPr>
            </a:p>
          </p:txBody>
        </p:sp>
        <p:sp>
          <p:nvSpPr>
            <p:cNvPr id="188" name="Shape 188"/>
            <p:cNvSpPr/>
            <p:nvPr/>
          </p:nvSpPr>
          <p:spPr>
            <a:xfrm>
              <a:off x="5816268" y="2382740"/>
              <a:ext cx="3037534" cy="714574"/>
            </a:xfrm>
            <a:prstGeom prst="rect">
              <a:avLst/>
            </a:prstGeom>
            <a:noFill/>
            <a:ln>
              <a:noFill/>
            </a:ln>
          </p:spPr>
          <p:txBody>
            <a:bodyPr lIns="91425" tIns="45700" rIns="91425" bIns="45700" anchor="ctr" anchorCtr="0">
              <a:noAutofit/>
            </a:bodyPr>
            <a:lstStyle/>
            <a:p>
              <a:pPr marL="0" marR="0" lvl="0" indent="0" algn="l" rtl="0">
                <a:lnSpc>
                  <a:spcPct val="130000"/>
                </a:lnSpc>
                <a:spcBef>
                  <a:spcPts val="0"/>
                </a:spcBef>
                <a:spcAft>
                  <a:spcPts val="0"/>
                </a:spcAft>
                <a:buClr>
                  <a:schemeClr val="dk1"/>
                </a:buClr>
                <a:buSzPct val="25000"/>
                <a:buFont typeface="Arial"/>
                <a:buNone/>
              </a:pPr>
              <a:r>
                <a:rPr lang="en-US" sz="1600" b="0" i="0" u="none" strike="noStrike" cap="none" baseline="0" dirty="0">
                  <a:solidFill>
                    <a:schemeClr val="dk1"/>
                  </a:solidFill>
                  <a:latin typeface="Arial"/>
                  <a:ea typeface="Arial"/>
                  <a:cs typeface="Arial"/>
                  <a:sym typeface="Arial"/>
                </a:rPr>
                <a:t>New component</a:t>
              </a:r>
            </a:p>
            <a:p>
              <a:pPr marL="0" marR="0" lvl="0" indent="0" algn="l" rtl="0">
                <a:lnSpc>
                  <a:spcPct val="130000"/>
                </a:lnSpc>
                <a:spcBef>
                  <a:spcPts val="0"/>
                </a:spcBef>
                <a:spcAft>
                  <a:spcPts val="0"/>
                </a:spcAft>
                <a:buClr>
                  <a:schemeClr val="dk1"/>
                </a:buClr>
                <a:buSzPct val="25000"/>
                <a:buFont typeface="Arial"/>
                <a:buNone/>
              </a:pPr>
              <a:r>
                <a:rPr lang="en-US" sz="1600" b="0" i="0" u="none" strike="noStrike" cap="none" baseline="0" dirty="0">
                  <a:solidFill>
                    <a:schemeClr val="dk1"/>
                  </a:solidFill>
                  <a:latin typeface="Arial"/>
                  <a:ea typeface="Arial"/>
                  <a:cs typeface="Arial"/>
                  <a:sym typeface="Arial"/>
                </a:rPr>
                <a:t>Modified existing </a:t>
              </a:r>
              <a:r>
                <a:rPr lang="en-US" sz="1600" b="0" i="0" u="none" strike="noStrike" cap="none" baseline="0" dirty="0" smtClean="0">
                  <a:solidFill>
                    <a:schemeClr val="dk1"/>
                  </a:solidFill>
                  <a:latin typeface="Arial"/>
                  <a:ea typeface="Arial"/>
                  <a:cs typeface="Arial"/>
                  <a:sym typeface="Arial"/>
                </a:rPr>
                <a:t>component</a:t>
              </a:r>
              <a:endParaRPr lang="en-US" sz="1600" b="0" i="0" u="none" strike="noStrike" cap="none" baseline="0" dirty="0">
                <a:solidFill>
                  <a:schemeClr val="dk1"/>
                </a:solidFill>
                <a:latin typeface="Arial"/>
                <a:ea typeface="Arial"/>
                <a:cs typeface="Arial"/>
                <a:sym typeface="Arial"/>
              </a:endParaRPr>
            </a:p>
          </p:txBody>
        </p:sp>
        <p:sp>
          <p:nvSpPr>
            <p:cNvPr id="189" name="Shape 189"/>
            <p:cNvSpPr/>
            <p:nvPr/>
          </p:nvSpPr>
          <p:spPr>
            <a:xfrm>
              <a:off x="5642880" y="2779363"/>
              <a:ext cx="188886" cy="186018"/>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Calibri"/>
                <a:buNone/>
              </a:pPr>
              <a:endParaRPr sz="1600" b="0" i="0" u="none" strike="noStrike" cap="none" baseline="0">
                <a:solidFill>
                  <a:schemeClr val="dk1"/>
                </a:solidFill>
                <a:latin typeface="Arial"/>
                <a:ea typeface="Arial"/>
                <a:cs typeface="Arial"/>
                <a:sym typeface="Arial"/>
              </a:endParaRPr>
            </a:p>
          </p:txBody>
        </p:sp>
      </p:grpSp>
      <p:sp>
        <p:nvSpPr>
          <p:cNvPr id="19" name="Shape 178"/>
          <p:cNvSpPr/>
          <p:nvPr/>
        </p:nvSpPr>
        <p:spPr>
          <a:xfrm>
            <a:off x="533400" y="5181599"/>
            <a:ext cx="7086600" cy="53112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dirty="0" smtClean="0">
                <a:solidFill>
                  <a:schemeClr val="dk1"/>
                </a:solidFill>
                <a:latin typeface="Arial"/>
                <a:ea typeface="Arial"/>
                <a:cs typeface="Arial"/>
                <a:sym typeface="Arial"/>
              </a:rPr>
              <a:t>Network</a:t>
            </a:r>
            <a:r>
              <a:rPr lang="en-US" sz="1600" b="0" i="0" u="none" strike="noStrike" cap="none" dirty="0" smtClean="0">
                <a:solidFill>
                  <a:schemeClr val="dk1"/>
                </a:solidFill>
                <a:latin typeface="Arial"/>
                <a:ea typeface="Arial"/>
                <a:cs typeface="Arial"/>
                <a:sym typeface="Arial"/>
              </a:rPr>
              <a:t> (Ethernet + </a:t>
            </a:r>
            <a:r>
              <a:rPr lang="en-US" sz="1600" b="0" i="0" u="none" strike="noStrike" cap="none" dirty="0" err="1" smtClean="0">
                <a:solidFill>
                  <a:schemeClr val="dk1"/>
                </a:solidFill>
                <a:latin typeface="Arial"/>
                <a:ea typeface="Arial"/>
                <a:cs typeface="Arial"/>
                <a:sym typeface="Arial"/>
              </a:rPr>
              <a:t>Infiniband</a:t>
            </a:r>
            <a:r>
              <a:rPr lang="en-US" sz="1600" b="0" i="0" u="none" strike="noStrike" cap="none" baseline="0" dirty="0" smtClean="0">
                <a:solidFill>
                  <a:schemeClr val="dk1"/>
                </a:solidFill>
                <a:latin typeface="Arial"/>
                <a:ea typeface="Arial"/>
                <a:cs typeface="Arial"/>
                <a:sym typeface="Arial"/>
              </a:rPr>
              <a:t>)</a:t>
            </a:r>
            <a:endParaRPr lang="en-US" sz="1600" b="0" i="0" u="none" strike="noStrike" cap="none" baseline="0" dirty="0">
              <a:solidFill>
                <a:schemeClr val="dk1"/>
              </a:solidFill>
              <a:latin typeface="Arial"/>
              <a:ea typeface="Arial"/>
              <a:cs typeface="Arial"/>
              <a:sym typeface="Arial"/>
            </a:endParaRPr>
          </a:p>
        </p:txBody>
      </p:sp>
      <p:sp>
        <p:nvSpPr>
          <p:cNvPr id="15" name="Shape 307"/>
          <p:cNvSpPr/>
          <p:nvPr/>
        </p:nvSpPr>
        <p:spPr>
          <a:xfrm>
            <a:off x="533400" y="2133600"/>
            <a:ext cx="4648200" cy="8382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1600" smtClean="0"/>
              <a:t>11</a:t>
            </a:fld>
            <a:endParaRPr lang="en-US" sz="1600" dirty="0"/>
          </a:p>
        </p:txBody>
      </p:sp>
    </p:spTree>
    <p:extLst>
      <p:ext uri="{BB962C8B-B14F-4D97-AF65-F5344CB8AC3E}">
        <p14:creationId xmlns:p14="http://schemas.microsoft.com/office/powerpoint/2010/main" val="267452208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body" idx="4294967295"/>
          </p:nvPr>
        </p:nvSpPr>
        <p:spPr>
          <a:xfrm>
            <a:off x="0" y="2260600"/>
            <a:ext cx="3994200" cy="2540100"/>
          </a:xfrm>
          <a:prstGeom prst="rect">
            <a:avLst/>
          </a:prstGeom>
          <a:noFill/>
          <a:ln>
            <a:noFill/>
          </a:ln>
        </p:spPr>
        <p:txBody>
          <a:bodyPr lIns="91425" tIns="91425" rIns="91425" bIns="91425" anchor="t" anchorCtr="0">
            <a:noAutofit/>
          </a:bodyPr>
          <a:lstStyle/>
          <a:p>
            <a:pPr marL="342900" marR="0" lvl="0" indent="-139700" algn="l" rtl="0">
              <a:lnSpc>
                <a:spcPct val="100000"/>
              </a:lnSpc>
              <a:spcBef>
                <a:spcPts val="0"/>
              </a:spcBef>
              <a:spcAft>
                <a:spcPts val="0"/>
              </a:spcAft>
              <a:buClr>
                <a:schemeClr val="dk1"/>
              </a:buClr>
              <a:buSzPct val="25000"/>
              <a:buFont typeface="Arial"/>
              <a:buNone/>
            </a:pPr>
            <a:r>
              <a:rPr lang="en-US" sz="2000" b="1" i="0" u="none" strike="noStrike" cap="none" baseline="0">
                <a:solidFill>
                  <a:srgbClr val="000000"/>
                </a:solidFill>
                <a:latin typeface="Arial"/>
                <a:ea typeface="Arial"/>
                <a:cs typeface="Arial"/>
                <a:sym typeface="Arial"/>
              </a:rPr>
              <a:t>Goal</a:t>
            </a:r>
            <a:r>
              <a:rPr lang="en-US" sz="2000" b="0" i="0" u="none" strike="noStrike" cap="none" baseline="0">
                <a:solidFill>
                  <a:srgbClr val="000000"/>
                </a:solidFill>
                <a:latin typeface="Arial"/>
                <a:ea typeface="Arial"/>
                <a:cs typeface="Arial"/>
                <a:sym typeface="Arial"/>
              </a:rPr>
              <a:t>: Test latency sensitive (interactive) applications on Firebox-0</a:t>
            </a:r>
          </a:p>
          <a:p>
            <a:pPr marL="342900" marR="0" lvl="0" indent="-139700" algn="l" rtl="0">
              <a:lnSpc>
                <a:spcPct val="100000"/>
              </a:lnSpc>
              <a:spcBef>
                <a:spcPts val="0"/>
              </a:spcBef>
              <a:spcAft>
                <a:spcPts val="0"/>
              </a:spcAft>
              <a:buClr>
                <a:schemeClr val="dk1"/>
              </a:buClr>
              <a:buFont typeface="Arial"/>
              <a:buNone/>
            </a:pPr>
            <a:endParaRPr sz="2000" b="0" i="0" u="none" strike="noStrike" cap="none" baseline="0">
              <a:solidFill>
                <a:srgbClr val="000000"/>
              </a:solidFill>
              <a:latin typeface="Arial"/>
              <a:ea typeface="Arial"/>
              <a:cs typeface="Arial"/>
              <a:sym typeface="Arial"/>
            </a:endParaRPr>
          </a:p>
          <a:p>
            <a:pPr marL="342900" marR="0" lvl="0" indent="-139700" algn="l" rtl="0">
              <a:lnSpc>
                <a:spcPct val="100000"/>
              </a:lnSpc>
              <a:spcBef>
                <a:spcPts val="0"/>
              </a:spcBef>
              <a:spcAft>
                <a:spcPts val="0"/>
              </a:spcAft>
              <a:buClr>
                <a:schemeClr val="dk1"/>
              </a:buClr>
              <a:buSzPct val="25000"/>
              <a:buFont typeface="Arial"/>
              <a:buNone/>
            </a:pPr>
            <a:r>
              <a:rPr lang="en-US" sz="2000" b="0" i="0" u="none" strike="noStrike" cap="none" baseline="0">
                <a:solidFill>
                  <a:srgbClr val="000000"/>
                </a:solidFill>
                <a:latin typeface="Arial"/>
                <a:ea typeface="Arial"/>
                <a:cs typeface="Arial"/>
                <a:sym typeface="Arial"/>
              </a:rPr>
              <a:t>Apache Solr is a popular open source program for text search with widespread use</a:t>
            </a:r>
          </a:p>
        </p:txBody>
      </p:sp>
      <p:sp>
        <p:nvSpPr>
          <p:cNvPr id="97" name="Shape 97"/>
          <p:cNvSpPr txBox="1">
            <a:spLocks noGrp="1"/>
          </p:cNvSpPr>
          <p:nvPr>
            <p:ph type="title" idx="4294967295"/>
          </p:nvPr>
        </p:nvSpPr>
        <p:spPr>
          <a:xfrm>
            <a:off x="457200" y="376237"/>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400" b="1" i="0" u="none" strike="noStrike" cap="none" baseline="0">
                <a:solidFill>
                  <a:srgbClr val="1B3384"/>
                </a:solidFill>
                <a:latin typeface="Arial"/>
                <a:ea typeface="Arial"/>
                <a:cs typeface="Arial"/>
                <a:sym typeface="Arial"/>
              </a:rPr>
              <a:t>Benchmarking Distributed Search: </a:t>
            </a:r>
          </a:p>
          <a:p>
            <a:pPr marL="0" marR="0" lvl="0" indent="0" algn="ctr" rtl="0">
              <a:lnSpc>
                <a:spcPct val="100000"/>
              </a:lnSpc>
              <a:spcBef>
                <a:spcPts val="0"/>
              </a:spcBef>
              <a:spcAft>
                <a:spcPts val="0"/>
              </a:spcAft>
              <a:buClr>
                <a:schemeClr val="dk1"/>
              </a:buClr>
              <a:buSzPct val="25000"/>
              <a:buFont typeface="Calibri"/>
              <a:buNone/>
            </a:pPr>
            <a:r>
              <a:rPr lang="en-US" sz="2400" b="1" i="0" u="none" strike="noStrike" cap="none" baseline="0">
                <a:solidFill>
                  <a:srgbClr val="1B3384"/>
                </a:solidFill>
                <a:latin typeface="Arial"/>
                <a:ea typeface="Arial"/>
                <a:cs typeface="Arial"/>
                <a:sym typeface="Arial"/>
              </a:rPr>
              <a:t>Apache Solr on Firebox-0</a:t>
            </a:r>
          </a:p>
        </p:txBody>
      </p:sp>
      <p:sp>
        <p:nvSpPr>
          <p:cNvPr id="98" name="Shape 98"/>
          <p:cNvSpPr txBox="1"/>
          <p:nvPr/>
        </p:nvSpPr>
        <p:spPr>
          <a:xfrm>
            <a:off x="4069600" y="5214865"/>
            <a:ext cx="4598099" cy="91469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800" b="1" i="0" u="none" strike="noStrike" cap="none" baseline="0">
                <a:solidFill>
                  <a:srgbClr val="000000"/>
                </a:solidFill>
                <a:latin typeface="Arial"/>
                <a:ea typeface="Arial"/>
                <a:cs typeface="Arial"/>
                <a:sym typeface="Arial"/>
              </a:rPr>
              <a:t>Fan-out pattern</a:t>
            </a:r>
            <a:r>
              <a:rPr lang="en-US" sz="1800" b="0" i="0" u="none" strike="noStrike" cap="none" baseline="0">
                <a:solidFill>
                  <a:srgbClr val="000000"/>
                </a:solidFill>
                <a:latin typeface="Arial"/>
                <a:ea typeface="Arial"/>
                <a:cs typeface="Arial"/>
                <a:sym typeface="Arial"/>
              </a:rPr>
              <a:t> -- many machines piece together the search response for a user</a:t>
            </a:r>
          </a:p>
        </p:txBody>
      </p:sp>
      <p:sp>
        <p:nvSpPr>
          <p:cNvPr id="99" name="Shape 99"/>
          <p:cNvSpPr txBox="1"/>
          <p:nvPr/>
        </p:nvSpPr>
        <p:spPr>
          <a:xfrm>
            <a:off x="4533400" y="1542000"/>
            <a:ext cx="3670500" cy="5364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800" b="1" i="0" u="none" strike="noStrike" cap="none" baseline="0">
                <a:solidFill>
                  <a:srgbClr val="000000"/>
                </a:solidFill>
                <a:latin typeface="Arial"/>
                <a:ea typeface="Arial"/>
                <a:cs typeface="Arial"/>
                <a:sym typeface="Arial"/>
              </a:rPr>
              <a:t>Distributed search architecture</a:t>
            </a:r>
          </a:p>
        </p:txBody>
      </p:sp>
      <p:pic>
        <p:nvPicPr>
          <p:cNvPr id="100" name="Shape 100"/>
          <p:cNvPicPr preferRelativeResize="0"/>
          <p:nvPr/>
        </p:nvPicPr>
        <p:blipFill rotWithShape="1">
          <a:blip r:embed="rId3">
            <a:alphaModFix/>
          </a:blip>
          <a:srcRect/>
          <a:stretch/>
        </p:blipFill>
        <p:spPr>
          <a:xfrm>
            <a:off x="3593200" y="2124375"/>
            <a:ext cx="5550899" cy="3224400"/>
          </a:xfrm>
          <a:prstGeom prst="rect">
            <a:avLst/>
          </a:prstGeom>
          <a:noFill/>
          <a:ln>
            <a:noFill/>
          </a:ln>
        </p:spPr>
      </p:pic>
      <p:sp>
        <p:nvSpPr>
          <p:cNvPr id="9"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1600" smtClean="0"/>
              <a:t>12</a:t>
            </a:fld>
            <a:endParaRPr lang="en-US" sz="1600" dirty="0"/>
          </a:p>
        </p:txBody>
      </p:sp>
    </p:spTree>
    <p:extLst>
      <p:ext uri="{BB962C8B-B14F-4D97-AF65-F5344CB8AC3E}">
        <p14:creationId xmlns:p14="http://schemas.microsoft.com/office/powerpoint/2010/main" val="36263398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idx="4294967295"/>
          </p:nvPr>
        </p:nvSpPr>
        <p:spPr>
          <a:xfrm>
            <a:off x="457200" y="173038"/>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000" b="1" i="0" u="none" strike="noStrike" cap="none" baseline="0">
                <a:solidFill>
                  <a:srgbClr val="1B3384"/>
                </a:solidFill>
                <a:latin typeface="Arial"/>
                <a:ea typeface="Arial"/>
                <a:cs typeface="Arial"/>
                <a:sym typeface="Arial"/>
              </a:rPr>
              <a:t>Solr on Firebox-0</a:t>
            </a:r>
          </a:p>
        </p:txBody>
      </p:sp>
      <p:pic>
        <p:nvPicPr>
          <p:cNvPr id="108" name="Shape 108"/>
          <p:cNvPicPr preferRelativeResize="0"/>
          <p:nvPr/>
        </p:nvPicPr>
        <p:blipFill>
          <a:blip r:embed="rId3">
            <a:alphaModFix/>
          </a:blip>
          <a:stretch>
            <a:fillRect/>
          </a:stretch>
        </p:blipFill>
        <p:spPr>
          <a:xfrm>
            <a:off x="0" y="381000"/>
            <a:ext cx="9144000" cy="6858000"/>
          </a:xfrm>
          <a:prstGeom prst="rect">
            <a:avLst/>
          </a:prstGeom>
          <a:noFill/>
          <a:ln>
            <a:noFill/>
          </a:ln>
        </p:spPr>
      </p:pic>
      <p:sp>
        <p:nvSpPr>
          <p:cNvPr id="6"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1600" smtClean="0"/>
              <a:t>13</a:t>
            </a:fld>
            <a:endParaRPr lang="en-US" sz="1600" dirty="0"/>
          </a:p>
        </p:txBody>
      </p:sp>
    </p:spTree>
    <p:extLst>
      <p:ext uri="{BB962C8B-B14F-4D97-AF65-F5344CB8AC3E}">
        <p14:creationId xmlns:p14="http://schemas.microsoft.com/office/powerpoint/2010/main" val="29746162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idx="4294967295"/>
          </p:nvPr>
        </p:nvSpPr>
        <p:spPr>
          <a:xfrm>
            <a:off x="435450" y="204937"/>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400" b="1" i="0" u="none" strike="noStrike" cap="none" baseline="0">
                <a:solidFill>
                  <a:srgbClr val="1B3384"/>
                </a:solidFill>
                <a:latin typeface="Arial"/>
                <a:ea typeface="Arial"/>
                <a:cs typeface="Arial"/>
                <a:sym typeface="Arial"/>
                <a:rtl val="0"/>
              </a:rPr>
              <a:t>Experiment: </a:t>
            </a:r>
            <a:r>
              <a:rPr lang="en-US" sz="2400" b="1">
                <a:solidFill>
                  <a:srgbClr val="1B3384"/>
                </a:solidFill>
                <a:rtl val="0"/>
              </a:rPr>
              <a:t>Serving a large search index off of disk</a:t>
            </a:r>
          </a:p>
        </p:txBody>
      </p:sp>
      <p:sp>
        <p:nvSpPr>
          <p:cNvPr id="114" name="Shape 114"/>
          <p:cNvSpPr/>
          <p:nvPr/>
        </p:nvSpPr>
        <p:spPr>
          <a:xfrm>
            <a:off x="256950" y="5215700"/>
            <a:ext cx="8429850" cy="1557300"/>
          </a:xfrm>
          <a:prstGeom prst="rect">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
        <p:nvSpPr>
          <p:cNvPr id="115" name="Shape 115"/>
          <p:cNvSpPr txBox="1"/>
          <p:nvPr/>
        </p:nvSpPr>
        <p:spPr>
          <a:xfrm>
            <a:off x="256951" y="5291000"/>
            <a:ext cx="8429850" cy="15000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baseline="0">
                <a:solidFill>
                  <a:srgbClr val="000000"/>
                </a:solidFill>
                <a:latin typeface="Arial"/>
                <a:ea typeface="Arial"/>
                <a:cs typeface="Arial"/>
                <a:sym typeface="Arial"/>
                <a:rtl val="0"/>
              </a:rPr>
              <a:t>Challenges benchmarking large distributed systems</a:t>
            </a:r>
          </a:p>
          <a:p>
            <a:pPr marL="457200" marR="0" lvl="0" indent="-317500" algn="l" rtl="0">
              <a:lnSpc>
                <a:spcPct val="100000"/>
              </a:lnSpc>
              <a:spcBef>
                <a:spcPts val="0"/>
              </a:spcBef>
              <a:spcAft>
                <a:spcPts val="0"/>
              </a:spcAft>
              <a:buClr>
                <a:srgbClr val="000000"/>
              </a:buClr>
              <a:buSzPct val="100000"/>
              <a:buFont typeface="Arial"/>
              <a:buChar char="●"/>
            </a:pPr>
            <a:r>
              <a:rPr lang="en-US" sz="1400" b="0" i="0" u="none" strike="noStrike" cap="none" baseline="0">
                <a:solidFill>
                  <a:srgbClr val="000000"/>
                </a:solidFill>
                <a:latin typeface="Arial"/>
                <a:ea typeface="Arial"/>
                <a:cs typeface="Arial"/>
                <a:sym typeface="Arial"/>
                <a:rtl val="0"/>
              </a:rPr>
              <a:t>Caching effects at the disk, OS, and program level have a significant impact on latency</a:t>
            </a:r>
          </a:p>
          <a:p>
            <a:pPr marL="457200" marR="0" lvl="0" indent="-317500" algn="l" rtl="0">
              <a:lnSpc>
                <a:spcPct val="100000"/>
              </a:lnSpc>
              <a:spcBef>
                <a:spcPts val="0"/>
              </a:spcBef>
              <a:spcAft>
                <a:spcPts val="0"/>
              </a:spcAft>
              <a:buClr>
                <a:srgbClr val="000000"/>
              </a:buClr>
              <a:buSzPct val="100000"/>
              <a:buFont typeface="Arial"/>
              <a:buChar char="●"/>
            </a:pPr>
            <a:r>
              <a:rPr lang="en-US" sz="1400" b="0" i="0" u="none" strike="noStrike" cap="none" baseline="0">
                <a:solidFill>
                  <a:srgbClr val="000000"/>
                </a:solidFill>
                <a:latin typeface="Arial"/>
                <a:ea typeface="Arial"/>
                <a:cs typeface="Arial"/>
                <a:sym typeface="Arial"/>
                <a:rtl val="0"/>
              </a:rPr>
              <a:t>Java GC is unpredictable - S</a:t>
            </a:r>
            <a:r>
              <a:rPr lang="en-US">
                <a:rtl val="0"/>
              </a:rPr>
              <a:t>ee Martin’s talk</a:t>
            </a:r>
          </a:p>
          <a:p>
            <a:pPr marL="457200" marR="0" lvl="0" indent="-317500" algn="l" rtl="0">
              <a:lnSpc>
                <a:spcPct val="100000"/>
              </a:lnSpc>
              <a:spcBef>
                <a:spcPts val="0"/>
              </a:spcBef>
              <a:spcAft>
                <a:spcPts val="0"/>
              </a:spcAft>
              <a:buClr>
                <a:srgbClr val="000000"/>
              </a:buClr>
              <a:buSzPct val="100000"/>
              <a:buFont typeface="Arial"/>
              <a:buChar char="●"/>
            </a:pPr>
            <a:r>
              <a:rPr lang="en-US">
                <a:solidFill>
                  <a:schemeClr val="dk1"/>
                </a:solidFill>
                <a:rtl val="0"/>
              </a:rPr>
              <a:t>many permutations of parameters to choose from for any given test</a:t>
            </a:r>
          </a:p>
          <a:p>
            <a:pPr marL="457200" marR="0" lvl="0" indent="-317500" algn="l" rtl="0">
              <a:lnSpc>
                <a:spcPct val="100000"/>
              </a:lnSpc>
              <a:spcBef>
                <a:spcPts val="0"/>
              </a:spcBef>
              <a:spcAft>
                <a:spcPts val="0"/>
              </a:spcAft>
              <a:buClr>
                <a:srgbClr val="000000"/>
              </a:buClr>
              <a:buSzPct val="100000"/>
              <a:buFont typeface="Arial"/>
              <a:buChar char="●"/>
            </a:pPr>
            <a:r>
              <a:rPr lang="en-US">
                <a:solidFill>
                  <a:schemeClr val="dk1"/>
                </a:solidFill>
                <a:rtl val="0"/>
              </a:rPr>
              <a:t>exogeneous factors that disrupt performance can be hard to find and diagnose</a:t>
            </a:r>
          </a:p>
        </p:txBody>
      </p:sp>
      <p:sp>
        <p:nvSpPr>
          <p:cNvPr id="116" name="Shape 116"/>
          <p:cNvSpPr txBox="1"/>
          <p:nvPr/>
        </p:nvSpPr>
        <p:spPr>
          <a:xfrm>
            <a:off x="1324500" y="906133"/>
            <a:ext cx="6494999" cy="4017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baseline="0" dirty="0" smtClean="0">
                <a:solidFill>
                  <a:srgbClr val="000000"/>
                </a:solidFill>
                <a:latin typeface="Arial"/>
                <a:ea typeface="Arial"/>
                <a:cs typeface="Arial"/>
                <a:sym typeface="Arial"/>
                <a:rtl val="0"/>
              </a:rPr>
              <a:t>Samsung SATA </a:t>
            </a:r>
            <a:r>
              <a:rPr lang="en-US" sz="1400" b="0" i="0" u="none" strike="noStrike" cap="none" baseline="0" dirty="0">
                <a:solidFill>
                  <a:srgbClr val="000000"/>
                </a:solidFill>
                <a:latin typeface="Arial"/>
                <a:ea typeface="Arial"/>
                <a:cs typeface="Arial"/>
                <a:sym typeface="Arial"/>
                <a:rtl val="0"/>
              </a:rPr>
              <a:t>vs. </a:t>
            </a:r>
            <a:r>
              <a:rPr lang="en-US" sz="1400" b="0" i="0" u="none" strike="noStrike" cap="none" baseline="0" dirty="0" err="1">
                <a:solidFill>
                  <a:srgbClr val="000000"/>
                </a:solidFill>
                <a:latin typeface="Arial"/>
                <a:ea typeface="Arial"/>
                <a:cs typeface="Arial"/>
                <a:sym typeface="Arial"/>
                <a:rtl val="0"/>
              </a:rPr>
              <a:t>PCIe</a:t>
            </a:r>
            <a:r>
              <a:rPr lang="en-US" sz="1400" b="0" i="0" u="none" strike="noStrike" cap="none" baseline="0" dirty="0">
                <a:solidFill>
                  <a:srgbClr val="000000"/>
                </a:solidFill>
                <a:latin typeface="Arial"/>
                <a:ea typeface="Arial"/>
                <a:cs typeface="Arial"/>
                <a:sym typeface="Arial"/>
                <a:rtl val="0"/>
              </a:rPr>
              <a:t> SSDs, 2 shards, no replicas, 50 million indexed documents, 4 GB heap max, default GC settings</a:t>
            </a:r>
          </a:p>
        </p:txBody>
      </p:sp>
      <p:sp>
        <p:nvSpPr>
          <p:cNvPr id="117" name="Shape 117"/>
          <p:cNvSpPr txBox="1"/>
          <p:nvPr/>
        </p:nvSpPr>
        <p:spPr>
          <a:xfrm>
            <a:off x="833250" y="4723900"/>
            <a:ext cx="7477500" cy="35879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1" i="0" u="none" strike="noStrike" cap="none" baseline="0">
                <a:solidFill>
                  <a:srgbClr val="000000"/>
                </a:solidFill>
                <a:latin typeface="Arial"/>
                <a:ea typeface="Arial"/>
                <a:cs typeface="Arial"/>
                <a:sym typeface="Arial"/>
                <a:rtl val="0"/>
              </a:rPr>
              <a:t>PCI-Express ~25% lower latency</a:t>
            </a:r>
          </a:p>
        </p:txBody>
      </p:sp>
      <p:pic>
        <p:nvPicPr>
          <p:cNvPr id="119" name="Shape 119"/>
          <p:cNvPicPr preferRelativeResize="0"/>
          <p:nvPr/>
        </p:nvPicPr>
        <p:blipFill>
          <a:blip r:embed="rId3">
            <a:alphaModFix/>
          </a:blip>
          <a:stretch>
            <a:fillRect/>
          </a:stretch>
        </p:blipFill>
        <p:spPr>
          <a:xfrm>
            <a:off x="295600" y="1434475"/>
            <a:ext cx="4480234" cy="3360175"/>
          </a:xfrm>
          <a:prstGeom prst="rect">
            <a:avLst/>
          </a:prstGeom>
          <a:noFill/>
          <a:ln>
            <a:noFill/>
          </a:ln>
        </p:spPr>
      </p:pic>
      <p:pic>
        <p:nvPicPr>
          <p:cNvPr id="120" name="Shape 120"/>
          <p:cNvPicPr preferRelativeResize="0"/>
          <p:nvPr/>
        </p:nvPicPr>
        <p:blipFill>
          <a:blip r:embed="rId4">
            <a:alphaModFix/>
          </a:blip>
          <a:stretch>
            <a:fillRect/>
          </a:stretch>
        </p:blipFill>
        <p:spPr>
          <a:xfrm>
            <a:off x="4452875" y="1439912"/>
            <a:ext cx="4480223" cy="3360187"/>
          </a:xfrm>
          <a:prstGeom prst="rect">
            <a:avLst/>
          </a:prstGeom>
          <a:noFill/>
          <a:ln>
            <a:noFill/>
          </a:ln>
        </p:spPr>
      </p:pic>
      <p:sp>
        <p:nvSpPr>
          <p:cNvPr id="121" name="Shape 121"/>
          <p:cNvSpPr txBox="1"/>
          <p:nvPr/>
        </p:nvSpPr>
        <p:spPr>
          <a:xfrm rot="-5400000">
            <a:off x="-400800" y="2855249"/>
            <a:ext cx="1564800" cy="401700"/>
          </a:xfrm>
          <a:prstGeom prst="rect">
            <a:avLst/>
          </a:prstGeom>
          <a:noFill/>
          <a:ln>
            <a:noFill/>
          </a:ln>
        </p:spPr>
        <p:txBody>
          <a:bodyPr lIns="91425" tIns="91425" rIns="91425" bIns="91425" anchor="t" anchorCtr="0">
            <a:noAutofit/>
          </a:bodyPr>
          <a:lstStyle/>
          <a:p>
            <a:pPr>
              <a:spcBef>
                <a:spcPts val="0"/>
              </a:spcBef>
              <a:buNone/>
            </a:pPr>
            <a:r>
              <a:rPr lang="en-US" sz="1800"/>
              <a:t>Latency (ms)</a:t>
            </a:r>
          </a:p>
        </p:txBody>
      </p:sp>
      <p:sp>
        <p:nvSpPr>
          <p:cNvPr id="122" name="Shape 122"/>
          <p:cNvSpPr txBox="1"/>
          <p:nvPr/>
        </p:nvSpPr>
        <p:spPr>
          <a:xfrm>
            <a:off x="1845112" y="4460800"/>
            <a:ext cx="1381199" cy="263100"/>
          </a:xfrm>
          <a:prstGeom prst="rect">
            <a:avLst/>
          </a:prstGeom>
          <a:noFill/>
          <a:ln>
            <a:noFill/>
          </a:ln>
        </p:spPr>
        <p:txBody>
          <a:bodyPr lIns="91425" tIns="91425" rIns="91425" bIns="91425" anchor="t" anchorCtr="0">
            <a:noAutofit/>
          </a:bodyPr>
          <a:lstStyle/>
          <a:p>
            <a:pPr algn="ctr">
              <a:spcBef>
                <a:spcPts val="0"/>
              </a:spcBef>
              <a:buNone/>
            </a:pPr>
            <a:r>
              <a:rPr lang="en-US" sz="1600"/>
              <a:t>Test run</a:t>
            </a:r>
          </a:p>
        </p:txBody>
      </p:sp>
      <p:sp>
        <p:nvSpPr>
          <p:cNvPr id="123" name="Shape 123"/>
          <p:cNvSpPr txBox="1"/>
          <p:nvPr/>
        </p:nvSpPr>
        <p:spPr>
          <a:xfrm>
            <a:off x="6002375" y="4460800"/>
            <a:ext cx="1381199" cy="263100"/>
          </a:xfrm>
          <a:prstGeom prst="rect">
            <a:avLst/>
          </a:prstGeom>
          <a:noFill/>
          <a:ln>
            <a:noFill/>
          </a:ln>
        </p:spPr>
        <p:txBody>
          <a:bodyPr lIns="91425" tIns="91425" rIns="91425" bIns="91425" anchor="t" anchorCtr="0">
            <a:noAutofit/>
          </a:bodyPr>
          <a:lstStyle/>
          <a:p>
            <a:pPr lvl="0" algn="ctr" rtl="0">
              <a:spcBef>
                <a:spcPts val="0"/>
              </a:spcBef>
              <a:buNone/>
            </a:pPr>
            <a:r>
              <a:rPr lang="en-US" sz="1600" dirty="0"/>
              <a:t>Test run</a:t>
            </a:r>
          </a:p>
        </p:txBody>
      </p:sp>
      <p:sp>
        <p:nvSpPr>
          <p:cNvPr id="124" name="Shape 124"/>
          <p:cNvSpPr txBox="1"/>
          <p:nvPr/>
        </p:nvSpPr>
        <p:spPr>
          <a:xfrm>
            <a:off x="1435916" y="1406375"/>
            <a:ext cx="2199600" cy="358799"/>
          </a:xfrm>
          <a:prstGeom prst="rect">
            <a:avLst/>
          </a:prstGeom>
          <a:noFill/>
          <a:ln>
            <a:noFill/>
          </a:ln>
        </p:spPr>
        <p:txBody>
          <a:bodyPr lIns="91425" tIns="91425" rIns="91425" bIns="91425" anchor="t" anchorCtr="0">
            <a:noAutofit/>
          </a:bodyPr>
          <a:lstStyle/>
          <a:p>
            <a:pPr algn="ctr">
              <a:spcBef>
                <a:spcPts val="0"/>
              </a:spcBef>
              <a:buNone/>
            </a:pPr>
            <a:r>
              <a:rPr lang="en-US"/>
              <a:t>Search latency, average</a:t>
            </a:r>
          </a:p>
        </p:txBody>
      </p:sp>
      <p:sp>
        <p:nvSpPr>
          <p:cNvPr id="125" name="Shape 125"/>
          <p:cNvSpPr txBox="1"/>
          <p:nvPr/>
        </p:nvSpPr>
        <p:spPr>
          <a:xfrm>
            <a:off x="5365186" y="1406375"/>
            <a:ext cx="2655600" cy="358799"/>
          </a:xfrm>
          <a:prstGeom prst="rect">
            <a:avLst/>
          </a:prstGeom>
          <a:noFill/>
          <a:ln>
            <a:noFill/>
          </a:ln>
        </p:spPr>
        <p:txBody>
          <a:bodyPr lIns="91425" tIns="91425" rIns="91425" bIns="91425" anchor="t" anchorCtr="0">
            <a:noAutofit/>
          </a:bodyPr>
          <a:lstStyle/>
          <a:p>
            <a:pPr lvl="0" algn="ctr" rtl="0">
              <a:spcBef>
                <a:spcPts val="0"/>
              </a:spcBef>
              <a:buNone/>
            </a:pPr>
            <a:r>
              <a:rPr lang="en-US"/>
              <a:t>Search latency, 99th percentile</a:t>
            </a:r>
          </a:p>
        </p:txBody>
      </p:sp>
      <p:sp>
        <p:nvSpPr>
          <p:cNvPr id="16"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1600" smtClean="0"/>
              <a:t>14</a:t>
            </a:fld>
            <a:endParaRPr lang="en-US" sz="1600" dirty="0"/>
          </a:p>
        </p:txBody>
      </p:sp>
    </p:spTree>
    <p:extLst>
      <p:ext uri="{BB962C8B-B14F-4D97-AF65-F5344CB8AC3E}">
        <p14:creationId xmlns:p14="http://schemas.microsoft.com/office/powerpoint/2010/main" val="29872901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idx="4294967295"/>
          </p:nvPr>
        </p:nvSpPr>
        <p:spPr>
          <a:xfrm>
            <a:off x="457200" y="274637"/>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000" b="1" i="0" u="none" strike="noStrike" cap="none" baseline="0">
                <a:solidFill>
                  <a:srgbClr val="1B3384"/>
                </a:solidFill>
                <a:latin typeface="Arial"/>
                <a:ea typeface="Arial"/>
                <a:cs typeface="Arial"/>
                <a:sym typeface="Arial"/>
                <a:rtl val="0"/>
              </a:rPr>
              <a:t>Testing Framework (BITS)</a:t>
            </a:r>
          </a:p>
        </p:txBody>
      </p:sp>
      <p:pic>
        <p:nvPicPr>
          <p:cNvPr id="131" name="Shape 131"/>
          <p:cNvPicPr preferRelativeResize="0"/>
          <p:nvPr/>
        </p:nvPicPr>
        <p:blipFill rotWithShape="1">
          <a:blip r:embed="rId3">
            <a:alphaModFix/>
          </a:blip>
          <a:srcRect l="-1270" t="-1180" r="1269" b="45221"/>
          <a:stretch/>
        </p:blipFill>
        <p:spPr>
          <a:xfrm>
            <a:off x="298800" y="1291625"/>
            <a:ext cx="8388000" cy="3195899"/>
          </a:xfrm>
          <a:prstGeom prst="rect">
            <a:avLst/>
          </a:prstGeom>
          <a:noFill/>
          <a:ln w="9525" cap="flat">
            <a:solidFill>
              <a:schemeClr val="dk2"/>
            </a:solidFill>
            <a:prstDash val="solid"/>
            <a:round/>
            <a:headEnd type="none" w="med" len="med"/>
            <a:tailEnd type="none" w="med" len="med"/>
          </a:ln>
        </p:spPr>
      </p:pic>
      <p:sp>
        <p:nvSpPr>
          <p:cNvPr id="132" name="Shape 132"/>
          <p:cNvSpPr txBox="1"/>
          <p:nvPr/>
        </p:nvSpPr>
        <p:spPr>
          <a:xfrm>
            <a:off x="2769298" y="4491887"/>
            <a:ext cx="3447000" cy="54629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baseline="0">
                <a:solidFill>
                  <a:srgbClr val="000000"/>
                </a:solidFill>
                <a:latin typeface="Arial"/>
                <a:ea typeface="Arial"/>
                <a:cs typeface="Arial"/>
                <a:sym typeface="Arial"/>
                <a:rtl val="0"/>
              </a:rPr>
              <a:t>VisualVM: CPU and Memory monitoring</a:t>
            </a:r>
          </a:p>
        </p:txBody>
      </p:sp>
      <p:sp>
        <p:nvSpPr>
          <p:cNvPr id="134" name="Shape 134"/>
          <p:cNvSpPr txBox="1"/>
          <p:nvPr/>
        </p:nvSpPr>
        <p:spPr>
          <a:xfrm>
            <a:off x="231825" y="5118725"/>
            <a:ext cx="4839300" cy="1342499"/>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US" dirty="0">
                <a:solidFill>
                  <a:schemeClr val="dk1"/>
                </a:solidFill>
              </a:rPr>
              <a:t>Python scripts </a:t>
            </a:r>
            <a:r>
              <a:rPr lang="en-US" dirty="0" smtClean="0">
                <a:solidFill>
                  <a:schemeClr val="dk1"/>
                </a:solidFill>
              </a:rPr>
              <a:t>for:</a:t>
            </a:r>
            <a:endParaRPr lang="en-US" dirty="0">
              <a:solidFill>
                <a:schemeClr val="dk1"/>
              </a:solidFill>
            </a:endParaRPr>
          </a:p>
          <a:p>
            <a:pPr marL="457200" lvl="0" indent="-317500" rtl="0">
              <a:lnSpc>
                <a:spcPct val="115000"/>
              </a:lnSpc>
              <a:spcBef>
                <a:spcPts val="0"/>
              </a:spcBef>
              <a:buClr>
                <a:schemeClr val="dk1"/>
              </a:buClr>
              <a:buSzPct val="100000"/>
              <a:buFont typeface="Arial"/>
              <a:buChar char="-"/>
            </a:pPr>
            <a:r>
              <a:rPr lang="en-US" dirty="0">
                <a:solidFill>
                  <a:schemeClr val="dk1"/>
                </a:solidFill>
              </a:rPr>
              <a:t>Setting up and taking down of application and data</a:t>
            </a:r>
          </a:p>
          <a:p>
            <a:pPr marL="457200" lvl="0" indent="-317500" rtl="0">
              <a:lnSpc>
                <a:spcPct val="115000"/>
              </a:lnSpc>
              <a:spcBef>
                <a:spcPts val="0"/>
              </a:spcBef>
              <a:buClr>
                <a:schemeClr val="dk1"/>
              </a:buClr>
              <a:buSzPct val="100000"/>
              <a:buFont typeface="Arial"/>
              <a:buChar char="-"/>
            </a:pPr>
            <a:r>
              <a:rPr lang="en-US" dirty="0">
                <a:solidFill>
                  <a:schemeClr val="dk1"/>
                </a:solidFill>
              </a:rPr>
              <a:t>Visualizing results with </a:t>
            </a:r>
            <a:r>
              <a:rPr lang="en-US" dirty="0" err="1">
                <a:solidFill>
                  <a:schemeClr val="dk1"/>
                </a:solidFill>
              </a:rPr>
              <a:t>Matplotlib</a:t>
            </a:r>
            <a:endParaRPr lang="en-US" dirty="0">
              <a:solidFill>
                <a:schemeClr val="dk1"/>
              </a:solidFill>
            </a:endParaRPr>
          </a:p>
          <a:p>
            <a:pPr marL="457200" lvl="0" indent="-317500" rtl="0">
              <a:lnSpc>
                <a:spcPct val="115000"/>
              </a:lnSpc>
              <a:spcBef>
                <a:spcPts val="0"/>
              </a:spcBef>
              <a:buClr>
                <a:schemeClr val="dk1"/>
              </a:buClr>
              <a:buSzPct val="100000"/>
              <a:buFont typeface="Arial"/>
              <a:buChar char="-"/>
            </a:pPr>
            <a:r>
              <a:rPr lang="en-US" dirty="0">
                <a:solidFill>
                  <a:schemeClr val="dk1"/>
                </a:solidFill>
              </a:rPr>
              <a:t>Orchestrating tests &amp; gathering data from tools</a:t>
            </a:r>
          </a:p>
        </p:txBody>
      </p:sp>
      <p:sp>
        <p:nvSpPr>
          <p:cNvPr id="135" name="Shape 135"/>
          <p:cNvSpPr txBox="1"/>
          <p:nvPr/>
        </p:nvSpPr>
        <p:spPr>
          <a:xfrm>
            <a:off x="4829575" y="5276425"/>
            <a:ext cx="4361699" cy="11430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n-US" dirty="0" smtClean="0">
                <a:solidFill>
                  <a:schemeClr val="dk1"/>
                </a:solidFill>
              </a:rPr>
              <a:t>M</a:t>
            </a:r>
            <a:r>
              <a:rPr lang="en-US" dirty="0" smtClean="0">
                <a:solidFill>
                  <a:schemeClr val="dk1"/>
                </a:solidFill>
              </a:rPr>
              <a:t>akes </a:t>
            </a:r>
            <a:r>
              <a:rPr lang="en-US" dirty="0">
                <a:solidFill>
                  <a:schemeClr val="dk1"/>
                </a:solidFill>
              </a:rPr>
              <a:t>use of common performance monitoring tools</a:t>
            </a:r>
          </a:p>
          <a:p>
            <a:pPr marL="457200" lvl="0" indent="-317500" rtl="0">
              <a:lnSpc>
                <a:spcPct val="115000"/>
              </a:lnSpc>
              <a:spcBef>
                <a:spcPts val="0"/>
              </a:spcBef>
              <a:buClr>
                <a:schemeClr val="dk1"/>
              </a:buClr>
              <a:buSzPct val="100000"/>
              <a:buFont typeface="Arial"/>
              <a:buChar char="-"/>
            </a:pPr>
            <a:r>
              <a:rPr lang="en-US" dirty="0">
                <a:solidFill>
                  <a:schemeClr val="dk1"/>
                </a:solidFill>
              </a:rPr>
              <a:t>Load generators: </a:t>
            </a:r>
            <a:r>
              <a:rPr lang="en-US" dirty="0" err="1">
                <a:solidFill>
                  <a:schemeClr val="dk1"/>
                </a:solidFill>
              </a:rPr>
              <a:t>Iago</a:t>
            </a:r>
            <a:r>
              <a:rPr lang="en-US" dirty="0">
                <a:solidFill>
                  <a:schemeClr val="dk1"/>
                </a:solidFill>
              </a:rPr>
              <a:t>, </a:t>
            </a:r>
            <a:r>
              <a:rPr lang="en-US" dirty="0" err="1">
                <a:solidFill>
                  <a:schemeClr val="dk1"/>
                </a:solidFill>
              </a:rPr>
              <a:t>Jmeter</a:t>
            </a:r>
            <a:r>
              <a:rPr lang="en-US" dirty="0">
                <a:solidFill>
                  <a:schemeClr val="dk1"/>
                </a:solidFill>
              </a:rPr>
              <a:t>.</a:t>
            </a:r>
          </a:p>
          <a:p>
            <a:pPr marL="457200" lvl="0" indent="-317500" rtl="0">
              <a:lnSpc>
                <a:spcPct val="115000"/>
              </a:lnSpc>
              <a:spcBef>
                <a:spcPts val="0"/>
              </a:spcBef>
              <a:buClr>
                <a:schemeClr val="dk1"/>
              </a:buClr>
              <a:buSzPct val="100000"/>
              <a:buFont typeface="Arial"/>
              <a:buChar char="-"/>
            </a:pPr>
            <a:r>
              <a:rPr lang="en-US" dirty="0">
                <a:solidFill>
                  <a:schemeClr val="dk1"/>
                </a:solidFill>
              </a:rPr>
              <a:t>CPU &amp; Memory: </a:t>
            </a:r>
            <a:r>
              <a:rPr lang="en-US" dirty="0" err="1">
                <a:solidFill>
                  <a:schemeClr val="dk1"/>
                </a:solidFill>
              </a:rPr>
              <a:t>VisualVM</a:t>
            </a:r>
            <a:r>
              <a:rPr lang="en-US" dirty="0">
                <a:solidFill>
                  <a:schemeClr val="dk1"/>
                </a:solidFill>
              </a:rPr>
              <a:t>, </a:t>
            </a:r>
            <a:r>
              <a:rPr lang="en-US" dirty="0" err="1">
                <a:solidFill>
                  <a:schemeClr val="dk1"/>
                </a:solidFill>
              </a:rPr>
              <a:t>Sematext</a:t>
            </a:r>
            <a:r>
              <a:rPr lang="en-US" dirty="0">
                <a:solidFill>
                  <a:schemeClr val="dk1"/>
                </a:solidFill>
              </a:rPr>
              <a:t> SPM</a:t>
            </a:r>
          </a:p>
          <a:p>
            <a:pPr marL="457200" lvl="0" indent="-317500" rtl="0">
              <a:lnSpc>
                <a:spcPct val="115000"/>
              </a:lnSpc>
              <a:spcBef>
                <a:spcPts val="0"/>
              </a:spcBef>
              <a:buClr>
                <a:schemeClr val="dk1"/>
              </a:buClr>
              <a:buSzPct val="100000"/>
              <a:buFont typeface="Arial"/>
              <a:buChar char="-"/>
            </a:pPr>
            <a:r>
              <a:rPr lang="en-US" dirty="0">
                <a:solidFill>
                  <a:schemeClr val="dk1"/>
                </a:solidFill>
              </a:rPr>
              <a:t>Network: </a:t>
            </a:r>
            <a:r>
              <a:rPr lang="en-US" dirty="0" err="1">
                <a:solidFill>
                  <a:schemeClr val="dk1"/>
                </a:solidFill>
              </a:rPr>
              <a:t>bwm-ng</a:t>
            </a:r>
            <a:r>
              <a:rPr lang="en-US" dirty="0">
                <a:solidFill>
                  <a:schemeClr val="dk1"/>
                </a:solidFill>
              </a:rPr>
              <a:t> (coarse monitoring</a:t>
            </a:r>
            <a:r>
              <a:rPr lang="en-US" dirty="0" smtClean="0">
                <a:solidFill>
                  <a:schemeClr val="dk1"/>
                </a:solidFill>
              </a:rPr>
              <a:t>)</a:t>
            </a:r>
            <a:endParaRPr lang="en-US" dirty="0">
              <a:solidFill>
                <a:schemeClr val="dk1"/>
              </a:solidFill>
            </a:endParaRPr>
          </a:p>
          <a:p>
            <a:pPr marL="457200" lvl="0" indent="-317500" rtl="0">
              <a:lnSpc>
                <a:spcPct val="115000"/>
              </a:lnSpc>
              <a:spcBef>
                <a:spcPts val="0"/>
              </a:spcBef>
              <a:buClr>
                <a:schemeClr val="dk1"/>
              </a:buClr>
              <a:buSzPct val="100000"/>
              <a:buFont typeface="Arial"/>
              <a:buChar char="-"/>
            </a:pPr>
            <a:r>
              <a:rPr lang="en-US" dirty="0" smtClean="0">
                <a:solidFill>
                  <a:schemeClr val="dk1"/>
                </a:solidFill>
              </a:rPr>
              <a:t>IO</a:t>
            </a:r>
            <a:r>
              <a:rPr lang="en-US" dirty="0">
                <a:solidFill>
                  <a:schemeClr val="dk1"/>
                </a:solidFill>
              </a:rPr>
              <a:t>: </a:t>
            </a:r>
            <a:r>
              <a:rPr lang="en-US" dirty="0" err="1" smtClean="0">
                <a:solidFill>
                  <a:schemeClr val="dk1"/>
                </a:solidFill>
              </a:rPr>
              <a:t>iotop</a:t>
            </a:r>
            <a:r>
              <a:rPr lang="en-US" dirty="0" smtClean="0">
                <a:solidFill>
                  <a:schemeClr val="dk1"/>
                </a:solidFill>
              </a:rPr>
              <a:t>, </a:t>
            </a:r>
            <a:r>
              <a:rPr lang="en-US" dirty="0" err="1" smtClean="0">
                <a:solidFill>
                  <a:schemeClr val="dk1"/>
                </a:solidFill>
              </a:rPr>
              <a:t>dstat</a:t>
            </a:r>
            <a:endParaRPr lang="en-US" dirty="0">
              <a:solidFill>
                <a:schemeClr val="dk1"/>
              </a:solidFill>
            </a:endParaRPr>
          </a:p>
          <a:p>
            <a:pPr marL="457200" lvl="0" indent="-317500" rtl="0">
              <a:lnSpc>
                <a:spcPct val="115000"/>
              </a:lnSpc>
              <a:spcBef>
                <a:spcPts val="0"/>
              </a:spcBef>
              <a:buClr>
                <a:schemeClr val="dk1"/>
              </a:buClr>
              <a:buSzPct val="100000"/>
              <a:buFont typeface="Arial"/>
              <a:buChar char="-"/>
            </a:pPr>
            <a:r>
              <a:rPr lang="en-US" dirty="0">
                <a:solidFill>
                  <a:schemeClr val="dk1"/>
                </a:solidFill>
              </a:rPr>
              <a:t>Ganglia</a:t>
            </a:r>
          </a:p>
        </p:txBody>
      </p:sp>
      <p:sp>
        <p:nvSpPr>
          <p:cNvPr id="9"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1600" smtClean="0"/>
              <a:t>15</a:t>
            </a:fld>
            <a:endParaRPr lang="en-US" sz="1600" dirty="0"/>
          </a:p>
        </p:txBody>
      </p:sp>
    </p:spTree>
    <p:extLst>
      <p:ext uri="{BB962C8B-B14F-4D97-AF65-F5344CB8AC3E}">
        <p14:creationId xmlns:p14="http://schemas.microsoft.com/office/powerpoint/2010/main" val="259105320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title" idx="4294967295"/>
          </p:nvPr>
        </p:nvSpPr>
        <p:spPr>
          <a:xfrm>
            <a:off x="0" y="274638"/>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Future Work</a:t>
            </a:r>
            <a:endParaRPr lang="en-US" sz="4400" b="0" i="0" u="none" strike="noStrike" cap="none" baseline="0" dirty="0">
              <a:solidFill>
                <a:schemeClr val="dk1"/>
              </a:solidFill>
              <a:latin typeface="Calibri"/>
              <a:ea typeface="Calibri"/>
              <a:cs typeface="Calibri"/>
              <a:sym typeface="Calibri"/>
            </a:endParaRPr>
          </a:p>
        </p:txBody>
      </p:sp>
      <p:sp>
        <p:nvSpPr>
          <p:cNvPr id="416" name="Shape 416"/>
          <p:cNvSpPr txBox="1">
            <a:spLocks noGrp="1"/>
          </p:cNvSpPr>
          <p:nvPr>
            <p:ph type="body" idx="4294967295"/>
          </p:nvPr>
        </p:nvSpPr>
        <p:spPr>
          <a:xfrm>
            <a:off x="0" y="1600200"/>
            <a:ext cx="8229600" cy="4525963"/>
          </a:xfrm>
          <a:prstGeom prst="rect">
            <a:avLst/>
          </a:prstGeom>
          <a:noFill/>
          <a:ln>
            <a:noFill/>
          </a:ln>
        </p:spPr>
        <p:txBody>
          <a:bodyPr lIns="91425" tIns="45700" rIns="91425" bIns="45700" anchor="t" anchorCtr="0">
            <a:noAutofit/>
          </a:bodyPr>
          <a:lstStyle/>
          <a:p>
            <a:pPr>
              <a:spcBef>
                <a:spcPts val="0"/>
              </a:spcBef>
            </a:pPr>
            <a:r>
              <a:rPr lang="en-US" sz="2000" dirty="0" smtClean="0">
                <a:solidFill>
                  <a:schemeClr val="dk1"/>
                </a:solidFill>
                <a:latin typeface="Calibri"/>
                <a:ea typeface="Calibri"/>
                <a:cs typeface="Calibri"/>
                <a:sym typeface="Calibri"/>
              </a:rPr>
              <a:t>Benchmarks / Workloads:</a:t>
            </a:r>
            <a:endParaRPr lang="en-US" sz="2000" dirty="0" smtClean="0">
              <a:solidFill>
                <a:schemeClr val="dk1"/>
              </a:solidFill>
              <a:latin typeface="Calibri"/>
              <a:ea typeface="Calibri"/>
              <a:cs typeface="Calibri"/>
              <a:sym typeface="Calibri"/>
            </a:endParaRPr>
          </a:p>
          <a:p>
            <a:pPr lvl="1">
              <a:spcBef>
                <a:spcPts val="0"/>
              </a:spcBef>
            </a:pPr>
            <a:r>
              <a:rPr lang="en-US" sz="2000" dirty="0" smtClean="0">
                <a:solidFill>
                  <a:schemeClr val="dk1"/>
                </a:solidFill>
                <a:latin typeface="Calibri"/>
                <a:ea typeface="Calibri"/>
                <a:cs typeface="Calibri"/>
                <a:sym typeface="Calibri"/>
              </a:rPr>
              <a:t> A number of </a:t>
            </a:r>
            <a:r>
              <a:rPr lang="en-US" sz="2000" dirty="0" smtClean="0">
                <a:solidFill>
                  <a:schemeClr val="dk1"/>
                </a:solidFill>
                <a:latin typeface="Calibri"/>
                <a:ea typeface="Calibri"/>
                <a:cs typeface="Calibri"/>
                <a:sym typeface="Calibri"/>
              </a:rPr>
              <a:t>genomics and batch workloads </a:t>
            </a:r>
            <a:r>
              <a:rPr lang="en-US" sz="2000" dirty="0" smtClean="0">
                <a:solidFill>
                  <a:schemeClr val="dk1"/>
                </a:solidFill>
                <a:latin typeface="Calibri"/>
                <a:ea typeface="Calibri"/>
                <a:cs typeface="Calibri"/>
                <a:sym typeface="Calibri"/>
              </a:rPr>
              <a:t>are running on EC2, need to run on Firebox-</a:t>
            </a:r>
            <a:r>
              <a:rPr lang="en-US" sz="2000" dirty="0" smtClean="0">
                <a:solidFill>
                  <a:schemeClr val="dk1"/>
                </a:solidFill>
                <a:latin typeface="Calibri"/>
                <a:ea typeface="Calibri"/>
                <a:cs typeface="Calibri"/>
                <a:sym typeface="Calibri"/>
              </a:rPr>
              <a:t>0</a:t>
            </a:r>
          </a:p>
          <a:p>
            <a:pPr lvl="1">
              <a:spcBef>
                <a:spcPts val="0"/>
              </a:spcBef>
            </a:pPr>
            <a:r>
              <a:rPr lang="en-US" sz="2000" dirty="0">
                <a:solidFill>
                  <a:schemeClr val="dk1"/>
                </a:solidFill>
                <a:latin typeface="Calibri"/>
                <a:ea typeface="Calibri"/>
                <a:cs typeface="Calibri"/>
                <a:sym typeface="Calibri"/>
              </a:rPr>
              <a:t> </a:t>
            </a:r>
            <a:r>
              <a:rPr lang="en-US" sz="2000" dirty="0" smtClean="0">
                <a:solidFill>
                  <a:schemeClr val="dk1"/>
                </a:solidFill>
                <a:latin typeface="Calibri"/>
                <a:ea typeface="Calibri"/>
                <a:cs typeface="Calibri"/>
                <a:sym typeface="Calibri"/>
              </a:rPr>
              <a:t>Currently no benchmark at the “WSC Executive” layer</a:t>
            </a:r>
            <a:endParaRPr lang="en-US" sz="2000" dirty="0" smtClean="0">
              <a:solidFill>
                <a:schemeClr val="dk1"/>
              </a:solidFill>
              <a:latin typeface="Calibri"/>
              <a:ea typeface="Calibri"/>
              <a:cs typeface="Calibri"/>
              <a:sym typeface="Calibri"/>
            </a:endParaRPr>
          </a:p>
          <a:p>
            <a:pPr lvl="1">
              <a:spcBef>
                <a:spcPts val="0"/>
              </a:spcBef>
            </a:pPr>
            <a:r>
              <a:rPr lang="en-US" sz="2000" dirty="0" smtClean="0">
                <a:solidFill>
                  <a:schemeClr val="dk1"/>
                </a:solidFill>
                <a:latin typeface="Calibri"/>
                <a:ea typeface="Calibri"/>
                <a:cs typeface="Calibri"/>
                <a:sym typeface="Calibri"/>
              </a:rPr>
              <a:t> What other workloads to look at?</a:t>
            </a:r>
          </a:p>
          <a:p>
            <a:pPr marL="635000" lvl="1" indent="0">
              <a:spcBef>
                <a:spcPts val="0"/>
              </a:spcBef>
              <a:buNone/>
            </a:pPr>
            <a:endParaRPr lang="en-US" sz="2000" dirty="0" smtClean="0">
              <a:solidFill>
                <a:schemeClr val="dk1"/>
              </a:solidFill>
              <a:latin typeface="Calibri"/>
              <a:ea typeface="Calibri"/>
              <a:cs typeface="Calibri"/>
              <a:sym typeface="Calibri"/>
            </a:endParaRPr>
          </a:p>
          <a:p>
            <a:pPr>
              <a:spcBef>
                <a:spcPts val="0"/>
              </a:spcBef>
            </a:pPr>
            <a:r>
              <a:rPr lang="en-US" sz="2000" dirty="0" err="1" smtClean="0">
                <a:solidFill>
                  <a:schemeClr val="dk1"/>
                </a:solidFill>
                <a:latin typeface="Calibri"/>
                <a:ea typeface="Calibri"/>
                <a:cs typeface="Calibri"/>
                <a:sym typeface="Calibri"/>
              </a:rPr>
              <a:t>Aerospike</a:t>
            </a:r>
            <a:r>
              <a:rPr lang="en-US" sz="2000" dirty="0" smtClean="0">
                <a:solidFill>
                  <a:schemeClr val="dk1"/>
                </a:solidFill>
                <a:latin typeface="Calibri"/>
                <a:ea typeface="Calibri"/>
                <a:cs typeface="Calibri"/>
                <a:sym typeface="Calibri"/>
              </a:rPr>
              <a:t> </a:t>
            </a:r>
            <a:r>
              <a:rPr lang="en-US" sz="2000" dirty="0" err="1" smtClean="0">
                <a:solidFill>
                  <a:schemeClr val="dk1"/>
                </a:solidFill>
                <a:latin typeface="Calibri"/>
                <a:ea typeface="Calibri"/>
                <a:cs typeface="Calibri"/>
                <a:sym typeface="Calibri"/>
              </a:rPr>
              <a:t>vs</a:t>
            </a:r>
            <a:r>
              <a:rPr lang="en-US" sz="2000" dirty="0" smtClean="0">
                <a:solidFill>
                  <a:schemeClr val="dk1"/>
                </a:solidFill>
                <a:latin typeface="Calibri"/>
                <a:ea typeface="Calibri"/>
                <a:cs typeface="Calibri"/>
                <a:sym typeface="Calibri"/>
              </a:rPr>
              <a:t> Cassandra </a:t>
            </a:r>
            <a:r>
              <a:rPr lang="en-US" sz="2000" dirty="0" smtClean="0">
                <a:solidFill>
                  <a:schemeClr val="dk1"/>
                </a:solidFill>
                <a:latin typeface="Calibri"/>
                <a:ea typeface="Calibri"/>
                <a:cs typeface="Calibri"/>
                <a:sym typeface="Calibri"/>
              </a:rPr>
              <a:t>results:</a:t>
            </a:r>
          </a:p>
          <a:p>
            <a:pPr lvl="1">
              <a:spcBef>
                <a:spcPts val="0"/>
              </a:spcBef>
            </a:pPr>
            <a:r>
              <a:rPr lang="en-US" sz="2000" dirty="0">
                <a:solidFill>
                  <a:schemeClr val="dk1"/>
                </a:solidFill>
                <a:latin typeface="Calibri"/>
                <a:ea typeface="Calibri"/>
                <a:cs typeface="Calibri"/>
                <a:sym typeface="Calibri"/>
              </a:rPr>
              <a:t> </a:t>
            </a:r>
            <a:r>
              <a:rPr lang="en-US" sz="2000" dirty="0" smtClean="0">
                <a:solidFill>
                  <a:schemeClr val="dk1"/>
                </a:solidFill>
                <a:latin typeface="Calibri"/>
                <a:ea typeface="Calibri"/>
                <a:cs typeface="Calibri"/>
                <a:sym typeface="Calibri"/>
              </a:rPr>
              <a:t>Understand </a:t>
            </a:r>
            <a:r>
              <a:rPr lang="en-US" sz="2000" dirty="0" err="1" smtClean="0">
                <a:solidFill>
                  <a:schemeClr val="dk1"/>
                </a:solidFill>
                <a:latin typeface="Calibri"/>
                <a:ea typeface="Calibri"/>
                <a:cs typeface="Calibri"/>
                <a:sym typeface="Calibri"/>
              </a:rPr>
              <a:t>Aerospike</a:t>
            </a:r>
            <a:r>
              <a:rPr lang="en-US" sz="2000" dirty="0" smtClean="0">
                <a:solidFill>
                  <a:schemeClr val="dk1"/>
                </a:solidFill>
                <a:latin typeface="Calibri"/>
                <a:ea typeface="Calibri"/>
                <a:cs typeface="Calibri"/>
                <a:sym typeface="Calibri"/>
              </a:rPr>
              <a:t> advantage on the D and E workloads (YCSB)</a:t>
            </a:r>
          </a:p>
          <a:p>
            <a:pPr>
              <a:spcBef>
                <a:spcPts val="0"/>
              </a:spcBef>
            </a:pPr>
            <a:endParaRPr lang="en-US" sz="2000" dirty="0">
              <a:solidFill>
                <a:schemeClr val="dk1"/>
              </a:solidFill>
              <a:latin typeface="Calibri"/>
              <a:ea typeface="Calibri"/>
              <a:cs typeface="Calibri"/>
              <a:sym typeface="Calibri"/>
            </a:endParaRPr>
          </a:p>
          <a:p>
            <a:pPr>
              <a:spcBef>
                <a:spcPts val="0"/>
              </a:spcBef>
            </a:pPr>
            <a:r>
              <a:rPr lang="en-US" sz="2000" dirty="0">
                <a:solidFill>
                  <a:schemeClr val="dk1"/>
                </a:solidFill>
                <a:latin typeface="Calibri"/>
                <a:ea typeface="Calibri"/>
                <a:cs typeface="Calibri"/>
                <a:sym typeface="Calibri"/>
              </a:rPr>
              <a:t>BITS:</a:t>
            </a:r>
          </a:p>
          <a:p>
            <a:pPr lvl="1">
              <a:spcBef>
                <a:spcPts val="0"/>
              </a:spcBef>
            </a:pPr>
            <a:r>
              <a:rPr lang="en-US" sz="2000" dirty="0">
                <a:solidFill>
                  <a:schemeClr val="dk1"/>
                </a:solidFill>
                <a:latin typeface="Calibri"/>
                <a:ea typeface="Calibri"/>
                <a:cs typeface="Calibri"/>
                <a:sym typeface="Calibri"/>
              </a:rPr>
              <a:t> Effort just getting started</a:t>
            </a:r>
          </a:p>
          <a:p>
            <a:pPr lvl="1">
              <a:spcBef>
                <a:spcPts val="0"/>
              </a:spcBef>
            </a:pPr>
            <a:r>
              <a:rPr lang="en-US" sz="2000" dirty="0">
                <a:solidFill>
                  <a:schemeClr val="dk1"/>
                </a:solidFill>
                <a:latin typeface="Calibri"/>
                <a:ea typeface="Calibri"/>
                <a:cs typeface="Calibri"/>
                <a:sym typeface="Calibri"/>
              </a:rPr>
              <a:t> </a:t>
            </a:r>
            <a:r>
              <a:rPr lang="en-US" sz="2000" dirty="0" smtClean="0">
                <a:solidFill>
                  <a:schemeClr val="dk1"/>
                </a:solidFill>
                <a:latin typeface="Calibri"/>
                <a:ea typeface="Calibri"/>
                <a:cs typeface="Calibri"/>
                <a:sym typeface="Calibri"/>
              </a:rPr>
              <a:t>There are other benchmarks / frameworks we can leverage</a:t>
            </a:r>
            <a:endParaRPr lang="en-US" sz="2000" dirty="0">
              <a:solidFill>
                <a:schemeClr val="dk1"/>
              </a:solidFill>
              <a:latin typeface="Calibri"/>
              <a:ea typeface="Calibri"/>
              <a:cs typeface="Calibri"/>
              <a:sym typeface="Calibri"/>
            </a:endParaRPr>
          </a:p>
        </p:txBody>
      </p:sp>
      <p:sp>
        <p:nvSpPr>
          <p:cNvPr id="6"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1600" smtClean="0"/>
              <a:t>16</a:t>
            </a:fld>
            <a:endParaRPr lang="en-US" sz="1600" dirty="0"/>
          </a:p>
        </p:txBody>
      </p:sp>
    </p:spTree>
    <p:extLst>
      <p:ext uri="{BB962C8B-B14F-4D97-AF65-F5344CB8AC3E}">
        <p14:creationId xmlns:p14="http://schemas.microsoft.com/office/powerpoint/2010/main" val="353043675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p:nvPr/>
        </p:nvSpPr>
        <p:spPr>
          <a:xfrm>
            <a:off x="838200" y="533400"/>
            <a:ext cx="7589839" cy="762000"/>
          </a:xfrm>
          <a:prstGeom prst="rect">
            <a:avLst/>
          </a:prstGeom>
          <a:noFill/>
          <a:ln>
            <a:noFill/>
          </a:ln>
        </p:spPr>
        <p:txBody>
          <a:bodyPr lIns="91425" tIns="45700" rIns="91425" bIns="45700" anchor="t" anchorCtr="0">
            <a:noAutofit/>
          </a:bodyPr>
          <a:lstStyle/>
          <a:p>
            <a:pPr lvl="0" algn="ctr">
              <a:buClr>
                <a:schemeClr val="dk1"/>
              </a:buClr>
              <a:buSzPct val="25000"/>
            </a:pPr>
            <a:r>
              <a:rPr lang="en-US" sz="4400" dirty="0">
                <a:solidFill>
                  <a:schemeClr val="dk1"/>
                </a:solidFill>
                <a:latin typeface="Calibri"/>
                <a:ea typeface="Calibri"/>
                <a:cs typeface="Calibri"/>
                <a:sym typeface="Calibri"/>
              </a:rPr>
              <a:t>Interactive Applications on Firebox-0</a:t>
            </a:r>
            <a:endParaRPr lang="en-US" sz="4400" dirty="0">
              <a:solidFill>
                <a:schemeClr val="dk1"/>
              </a:solidFill>
              <a:latin typeface="Calibri"/>
              <a:ea typeface="Calibri"/>
              <a:cs typeface="Calibri"/>
              <a:sym typeface="Calibri"/>
            </a:endParaRPr>
          </a:p>
        </p:txBody>
      </p:sp>
      <p:grpSp>
        <p:nvGrpSpPr>
          <p:cNvPr id="176" name="Shape 176"/>
          <p:cNvGrpSpPr/>
          <p:nvPr/>
        </p:nvGrpSpPr>
        <p:grpSpPr>
          <a:xfrm>
            <a:off x="533400" y="2057400"/>
            <a:ext cx="8168002" cy="2935375"/>
            <a:chOff x="685800" y="2382740"/>
            <a:chExt cx="8168002" cy="2320601"/>
          </a:xfrm>
        </p:grpSpPr>
        <p:sp>
          <p:nvSpPr>
            <p:cNvPr id="177" name="Shape 177"/>
            <p:cNvSpPr/>
            <p:nvPr/>
          </p:nvSpPr>
          <p:spPr>
            <a:xfrm>
              <a:off x="685800" y="4283455"/>
              <a:ext cx="7109232" cy="419886"/>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a:solidFill>
                    <a:schemeClr val="dk1"/>
                  </a:solidFill>
                  <a:latin typeface="Arial"/>
                  <a:ea typeface="Arial"/>
                  <a:cs typeface="Arial"/>
                  <a:sym typeface="Arial"/>
                </a:rPr>
                <a:t>“WSC Executive” (</a:t>
              </a:r>
              <a:r>
                <a:rPr lang="en-US" sz="1600" b="1" i="0" u="none" strike="noStrike" cap="none" baseline="0">
                  <a:solidFill>
                    <a:schemeClr val="dk1"/>
                  </a:solidFill>
                  <a:latin typeface="Arial"/>
                  <a:ea typeface="Arial"/>
                  <a:cs typeface="Arial"/>
                  <a:sym typeface="Arial"/>
                </a:rPr>
                <a:t>Xen</a:t>
              </a:r>
              <a:r>
                <a:rPr lang="en-US" sz="1600" b="0" i="0" u="none" strike="noStrike" cap="none" baseline="0">
                  <a:solidFill>
                    <a:schemeClr val="dk1"/>
                  </a:solidFill>
                  <a:latin typeface="Arial"/>
                  <a:ea typeface="Arial"/>
                  <a:cs typeface="Arial"/>
                  <a:sym typeface="Arial"/>
                </a:rPr>
                <a:t> + resource partitioning)</a:t>
              </a:r>
            </a:p>
          </p:txBody>
        </p:sp>
        <p:sp>
          <p:nvSpPr>
            <p:cNvPr id="178" name="Shape 178"/>
            <p:cNvSpPr/>
            <p:nvPr/>
          </p:nvSpPr>
          <p:spPr>
            <a:xfrm>
              <a:off x="685800" y="3762551"/>
              <a:ext cx="4648200" cy="419886"/>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a:solidFill>
                    <a:schemeClr val="dk1"/>
                  </a:solidFill>
                  <a:latin typeface="Arial"/>
                  <a:ea typeface="Arial"/>
                  <a:cs typeface="Arial"/>
                  <a:sym typeface="Arial"/>
                </a:rPr>
                <a:t>Bulk Memory API (</a:t>
              </a:r>
              <a:r>
                <a:rPr lang="en-US" sz="1600" b="1" i="0" u="none" strike="noStrike" cap="none" baseline="0">
                  <a:solidFill>
                    <a:schemeClr val="dk1"/>
                  </a:solidFill>
                  <a:latin typeface="Arial"/>
                  <a:ea typeface="Arial"/>
                  <a:cs typeface="Arial"/>
                  <a:sym typeface="Arial"/>
                </a:rPr>
                <a:t>RAMCloud</a:t>
              </a:r>
              <a:r>
                <a:rPr lang="en-US" sz="1600" b="0" i="0" u="none" strike="noStrike" cap="none" baseline="0">
                  <a:solidFill>
                    <a:schemeClr val="dk1"/>
                  </a:solidFill>
                  <a:latin typeface="Arial"/>
                  <a:ea typeface="Arial"/>
                  <a:cs typeface="Arial"/>
                  <a:sym typeface="Arial"/>
                </a:rPr>
                <a:t> + transactions)</a:t>
              </a:r>
            </a:p>
          </p:txBody>
        </p:sp>
        <p:sp>
          <p:nvSpPr>
            <p:cNvPr id="180" name="Shape 180"/>
            <p:cNvSpPr/>
            <p:nvPr/>
          </p:nvSpPr>
          <p:spPr>
            <a:xfrm>
              <a:off x="685800" y="2503222"/>
              <a:ext cx="4648200" cy="557989"/>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dirty="0" smtClean="0">
                  <a:solidFill>
                    <a:schemeClr val="dk1"/>
                  </a:solidFill>
                  <a:latin typeface="Arial"/>
                  <a:ea typeface="Arial"/>
                  <a:cs typeface="Arial"/>
                  <a:sym typeface="Arial"/>
                </a:rPr>
                <a:t>Interactive Applications</a:t>
              </a:r>
              <a:endParaRPr lang="en-US" sz="1600" b="0" i="0" u="none" strike="noStrike" cap="none" baseline="0" dirty="0">
                <a:solidFill>
                  <a:schemeClr val="dk1"/>
                </a:solidFill>
                <a:latin typeface="Arial"/>
                <a:ea typeface="Arial"/>
                <a:cs typeface="Arial"/>
                <a:sym typeface="Arial"/>
              </a:endParaRPr>
            </a:p>
          </p:txBody>
        </p:sp>
        <p:sp>
          <p:nvSpPr>
            <p:cNvPr id="185" name="Shape 185"/>
            <p:cNvSpPr/>
            <p:nvPr/>
          </p:nvSpPr>
          <p:spPr>
            <a:xfrm>
              <a:off x="685802" y="3203392"/>
              <a:ext cx="4648198" cy="419886"/>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a:solidFill>
                    <a:schemeClr val="dk1"/>
                  </a:solidFill>
                  <a:latin typeface="Arial"/>
                  <a:ea typeface="Arial"/>
                  <a:cs typeface="Arial"/>
                  <a:sym typeface="Arial"/>
                </a:rPr>
                <a:t>Cluster Manager (</a:t>
              </a:r>
              <a:r>
                <a:rPr lang="en-US" sz="1600" b="1" i="0" u="none" strike="noStrike" cap="none" baseline="0">
                  <a:solidFill>
                    <a:schemeClr val="dk1"/>
                  </a:solidFill>
                  <a:latin typeface="Arial"/>
                  <a:ea typeface="Arial"/>
                  <a:cs typeface="Arial"/>
                  <a:sym typeface="Arial"/>
                </a:rPr>
                <a:t>Mesos</a:t>
              </a:r>
              <a:r>
                <a:rPr lang="en-US" sz="1600" b="0" i="0" u="none" strike="noStrike" cap="none" baseline="0">
                  <a:solidFill>
                    <a:schemeClr val="dk1"/>
                  </a:solidFill>
                  <a:latin typeface="Arial"/>
                  <a:ea typeface="Arial"/>
                  <a:cs typeface="Arial"/>
                  <a:sym typeface="Arial"/>
                </a:rPr>
                <a:t> + interactive)</a:t>
              </a:r>
            </a:p>
          </p:txBody>
        </p:sp>
        <p:sp>
          <p:nvSpPr>
            <p:cNvPr id="187" name="Shape 187"/>
            <p:cNvSpPr/>
            <p:nvPr/>
          </p:nvSpPr>
          <p:spPr>
            <a:xfrm>
              <a:off x="5638800" y="2534263"/>
              <a:ext cx="188886" cy="186018"/>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Calibri"/>
                <a:buNone/>
              </a:pPr>
              <a:endParaRPr sz="1600" b="0" i="0" u="none" strike="noStrike" cap="none" baseline="0">
                <a:solidFill>
                  <a:schemeClr val="dk1"/>
                </a:solidFill>
                <a:latin typeface="Arial"/>
                <a:ea typeface="Arial"/>
                <a:cs typeface="Arial"/>
                <a:sym typeface="Arial"/>
              </a:endParaRPr>
            </a:p>
          </p:txBody>
        </p:sp>
        <p:sp>
          <p:nvSpPr>
            <p:cNvPr id="188" name="Shape 188"/>
            <p:cNvSpPr/>
            <p:nvPr/>
          </p:nvSpPr>
          <p:spPr>
            <a:xfrm>
              <a:off x="5816268" y="2382740"/>
              <a:ext cx="3037534" cy="714574"/>
            </a:xfrm>
            <a:prstGeom prst="rect">
              <a:avLst/>
            </a:prstGeom>
            <a:noFill/>
            <a:ln>
              <a:noFill/>
            </a:ln>
          </p:spPr>
          <p:txBody>
            <a:bodyPr lIns="91425" tIns="45700" rIns="91425" bIns="45700" anchor="ctr" anchorCtr="0">
              <a:noAutofit/>
            </a:bodyPr>
            <a:lstStyle/>
            <a:p>
              <a:pPr marL="0" marR="0" lvl="0" indent="0" algn="l" rtl="0">
                <a:lnSpc>
                  <a:spcPct val="130000"/>
                </a:lnSpc>
                <a:spcBef>
                  <a:spcPts val="0"/>
                </a:spcBef>
                <a:spcAft>
                  <a:spcPts val="0"/>
                </a:spcAft>
                <a:buClr>
                  <a:schemeClr val="dk1"/>
                </a:buClr>
                <a:buSzPct val="25000"/>
                <a:buFont typeface="Arial"/>
                <a:buNone/>
              </a:pPr>
              <a:r>
                <a:rPr lang="en-US" sz="1600" b="0" i="0" u="none" strike="noStrike" cap="none" baseline="0" dirty="0">
                  <a:solidFill>
                    <a:schemeClr val="dk1"/>
                  </a:solidFill>
                  <a:latin typeface="Arial"/>
                  <a:ea typeface="Arial"/>
                  <a:cs typeface="Arial"/>
                  <a:sym typeface="Arial"/>
                </a:rPr>
                <a:t>New component</a:t>
              </a:r>
            </a:p>
            <a:p>
              <a:pPr marL="0" marR="0" lvl="0" indent="0" algn="l" rtl="0">
                <a:lnSpc>
                  <a:spcPct val="130000"/>
                </a:lnSpc>
                <a:spcBef>
                  <a:spcPts val="0"/>
                </a:spcBef>
                <a:spcAft>
                  <a:spcPts val="0"/>
                </a:spcAft>
                <a:buClr>
                  <a:schemeClr val="dk1"/>
                </a:buClr>
                <a:buSzPct val="25000"/>
                <a:buFont typeface="Arial"/>
                <a:buNone/>
              </a:pPr>
              <a:r>
                <a:rPr lang="en-US" sz="1600" b="0" i="0" u="none" strike="noStrike" cap="none" baseline="0" dirty="0">
                  <a:solidFill>
                    <a:schemeClr val="dk1"/>
                  </a:solidFill>
                  <a:latin typeface="Arial"/>
                  <a:ea typeface="Arial"/>
                  <a:cs typeface="Arial"/>
                  <a:sym typeface="Arial"/>
                </a:rPr>
                <a:t>Modified existing </a:t>
              </a:r>
              <a:r>
                <a:rPr lang="en-US" sz="1600" b="0" i="0" u="none" strike="noStrike" cap="none" baseline="0" dirty="0" smtClean="0">
                  <a:solidFill>
                    <a:schemeClr val="dk1"/>
                  </a:solidFill>
                  <a:latin typeface="Arial"/>
                  <a:ea typeface="Arial"/>
                  <a:cs typeface="Arial"/>
                  <a:sym typeface="Arial"/>
                </a:rPr>
                <a:t>component</a:t>
              </a:r>
              <a:endParaRPr lang="en-US" sz="1600" b="0" i="0" u="none" strike="noStrike" cap="none" baseline="0" dirty="0">
                <a:solidFill>
                  <a:schemeClr val="dk1"/>
                </a:solidFill>
                <a:latin typeface="Arial"/>
                <a:ea typeface="Arial"/>
                <a:cs typeface="Arial"/>
                <a:sym typeface="Arial"/>
              </a:endParaRPr>
            </a:p>
          </p:txBody>
        </p:sp>
        <p:sp>
          <p:nvSpPr>
            <p:cNvPr id="189" name="Shape 189"/>
            <p:cNvSpPr/>
            <p:nvPr/>
          </p:nvSpPr>
          <p:spPr>
            <a:xfrm>
              <a:off x="5642880" y="2779363"/>
              <a:ext cx="188886" cy="186018"/>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Calibri"/>
                <a:buNone/>
              </a:pPr>
              <a:endParaRPr sz="1600" b="0" i="0" u="none" strike="noStrike" cap="none" baseline="0">
                <a:solidFill>
                  <a:schemeClr val="dk1"/>
                </a:solidFill>
                <a:latin typeface="Arial"/>
                <a:ea typeface="Arial"/>
                <a:cs typeface="Arial"/>
                <a:sym typeface="Arial"/>
              </a:endParaRPr>
            </a:p>
          </p:txBody>
        </p:sp>
      </p:grpSp>
      <p:sp>
        <p:nvSpPr>
          <p:cNvPr id="19" name="Shape 178"/>
          <p:cNvSpPr/>
          <p:nvPr/>
        </p:nvSpPr>
        <p:spPr>
          <a:xfrm>
            <a:off x="533400" y="5181599"/>
            <a:ext cx="7086600" cy="53112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dirty="0" smtClean="0">
                <a:solidFill>
                  <a:schemeClr val="dk1"/>
                </a:solidFill>
                <a:latin typeface="Arial"/>
                <a:ea typeface="Arial"/>
                <a:cs typeface="Arial"/>
                <a:sym typeface="Arial"/>
              </a:rPr>
              <a:t>Network</a:t>
            </a:r>
            <a:r>
              <a:rPr lang="en-US" sz="1600" b="0" i="0" u="none" strike="noStrike" cap="none" dirty="0" smtClean="0">
                <a:solidFill>
                  <a:schemeClr val="dk1"/>
                </a:solidFill>
                <a:latin typeface="Arial"/>
                <a:ea typeface="Arial"/>
                <a:cs typeface="Arial"/>
                <a:sym typeface="Arial"/>
              </a:rPr>
              <a:t> (Ethernet + </a:t>
            </a:r>
            <a:r>
              <a:rPr lang="en-US" sz="1600" b="0" i="0" u="none" strike="noStrike" cap="none" dirty="0" err="1" smtClean="0">
                <a:solidFill>
                  <a:schemeClr val="dk1"/>
                </a:solidFill>
                <a:latin typeface="Arial"/>
                <a:ea typeface="Arial"/>
                <a:cs typeface="Arial"/>
                <a:sym typeface="Arial"/>
              </a:rPr>
              <a:t>Infiniband</a:t>
            </a:r>
            <a:r>
              <a:rPr lang="en-US" sz="1600" b="0" i="0" u="none" strike="noStrike" cap="none" baseline="0" dirty="0" smtClean="0">
                <a:solidFill>
                  <a:schemeClr val="dk1"/>
                </a:solidFill>
                <a:latin typeface="Arial"/>
                <a:ea typeface="Arial"/>
                <a:cs typeface="Arial"/>
                <a:sym typeface="Arial"/>
              </a:rPr>
              <a:t>)</a:t>
            </a:r>
            <a:endParaRPr lang="en-US" sz="1600" b="0" i="0" u="none" strike="noStrike" cap="none" baseline="0" dirty="0">
              <a:solidFill>
                <a:schemeClr val="dk1"/>
              </a:solidFill>
              <a:latin typeface="Arial"/>
              <a:ea typeface="Arial"/>
              <a:cs typeface="Arial"/>
              <a:sym typeface="Arial"/>
            </a:endParaRPr>
          </a:p>
        </p:txBody>
      </p:sp>
      <p:sp>
        <p:nvSpPr>
          <p:cNvPr id="15" name="Shape 307"/>
          <p:cNvSpPr/>
          <p:nvPr/>
        </p:nvSpPr>
        <p:spPr>
          <a:xfrm>
            <a:off x="457200" y="4419600"/>
            <a:ext cx="7239000" cy="6096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1600" smtClean="0"/>
              <a:t>17</a:t>
            </a:fld>
            <a:endParaRPr lang="en-US" sz="1600" dirty="0"/>
          </a:p>
        </p:txBody>
      </p:sp>
    </p:spTree>
    <p:extLst>
      <p:ext uri="{BB962C8B-B14F-4D97-AF65-F5344CB8AC3E}">
        <p14:creationId xmlns:p14="http://schemas.microsoft.com/office/powerpoint/2010/main" val="389420349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a:off x="685800" y="5273437"/>
            <a:ext cx="2251908" cy="55984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llerton"/>
                <a:ea typeface="ＭＳ Ｐゴシック" pitchFamily="-65" charset="-128"/>
                <a:cs typeface="Allerton"/>
              </a:rPr>
              <a:t>Batch Node</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27" name="Rectangle 26"/>
          <p:cNvSpPr/>
          <p:nvPr/>
        </p:nvSpPr>
        <p:spPr bwMode="auto">
          <a:xfrm>
            <a:off x="3090108" y="5273437"/>
            <a:ext cx="2251908" cy="55984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llerton"/>
                <a:ea typeface="ＭＳ Ｐゴシック" pitchFamily="-65" charset="-128"/>
                <a:cs typeface="Allerton"/>
              </a:rPr>
              <a:t>Batch Node</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29" name="Rectangle 28"/>
          <p:cNvSpPr/>
          <p:nvPr/>
        </p:nvSpPr>
        <p:spPr bwMode="auto">
          <a:xfrm>
            <a:off x="5543124" y="5273437"/>
            <a:ext cx="2251908" cy="55984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llerton"/>
                <a:ea typeface="ＭＳ Ｐゴシック" pitchFamily="-65" charset="-128"/>
                <a:cs typeface="Allerton"/>
              </a:rPr>
              <a:t>Interactive Node</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0" name="Rectangle 29"/>
          <p:cNvSpPr/>
          <p:nvPr/>
        </p:nvSpPr>
        <p:spPr bwMode="auto">
          <a:xfrm>
            <a:off x="685800" y="5937533"/>
            <a:ext cx="7109232" cy="55984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Allerton"/>
                <a:ea typeface="ＭＳ Ｐゴシック" pitchFamily="-65" charset="-128"/>
                <a:cs typeface="Allerton"/>
              </a:rPr>
              <a:t>10GBit Ethernet</a:t>
            </a:r>
            <a:endParaRPr kumimoji="0" lang="en-US" sz="1600" b="0" i="0" u="none" strike="noStrike" cap="none" normalizeH="0" baseline="0" dirty="0">
              <a:ln>
                <a:noFill/>
              </a:ln>
              <a:solidFill>
                <a:schemeClr val="bg1"/>
              </a:solidFill>
              <a:effectLst/>
              <a:latin typeface="Allerton"/>
              <a:ea typeface="ＭＳ Ｐゴシック" pitchFamily="-65" charset="-128"/>
              <a:cs typeface="Allerton"/>
            </a:endParaRPr>
          </a:p>
        </p:txBody>
      </p:sp>
      <p:sp>
        <p:nvSpPr>
          <p:cNvPr id="32" name="Rectangle 31"/>
          <p:cNvSpPr/>
          <p:nvPr/>
        </p:nvSpPr>
        <p:spPr bwMode="auto">
          <a:xfrm>
            <a:off x="685800" y="4591849"/>
            <a:ext cx="2251908" cy="559848"/>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effectLst/>
                <a:latin typeface="Allerton"/>
                <a:ea typeface="ＭＳ Ｐゴシック" pitchFamily="-65" charset="-128"/>
                <a:cs typeface="Allerton"/>
              </a:rPr>
              <a:t>Hypervisor (</a:t>
            </a:r>
            <a:r>
              <a:rPr kumimoji="0" lang="en-US" sz="1600" b="0" i="0" u="none" strike="noStrike" cap="none" normalizeH="0" baseline="0" dirty="0" err="1" smtClean="0">
                <a:ln>
                  <a:noFill/>
                </a:ln>
                <a:effectLst/>
                <a:latin typeface="Allerton"/>
                <a:ea typeface="ＭＳ Ｐゴシック" pitchFamily="-65" charset="-128"/>
                <a:cs typeface="Allerton"/>
              </a:rPr>
              <a:t>Xen</a:t>
            </a:r>
            <a:r>
              <a:rPr kumimoji="0" lang="en-US" sz="1600" b="0" i="0" u="none" strike="noStrike" cap="none" normalizeH="0" baseline="0" dirty="0" smtClean="0">
                <a:ln>
                  <a:noFill/>
                </a:ln>
                <a:effectLst/>
                <a:latin typeface="Allerton"/>
                <a:ea typeface="ＭＳ Ｐゴシック" pitchFamily="-65" charset="-128"/>
                <a:cs typeface="Allerton"/>
              </a:rPr>
              <a:t>)</a:t>
            </a:r>
            <a:endParaRPr kumimoji="0" lang="en-US" sz="1600" b="0" i="0" u="none" strike="noStrike" cap="none" normalizeH="0" baseline="0" dirty="0">
              <a:ln>
                <a:noFill/>
              </a:ln>
              <a:effectLst/>
              <a:latin typeface="Allerton"/>
              <a:ea typeface="ＭＳ Ｐゴシック" pitchFamily="-65" charset="-128"/>
              <a:cs typeface="Allerton"/>
            </a:endParaRPr>
          </a:p>
        </p:txBody>
      </p:sp>
      <p:sp>
        <p:nvSpPr>
          <p:cNvPr id="33" name="Rectangle 32"/>
          <p:cNvSpPr/>
          <p:nvPr/>
        </p:nvSpPr>
        <p:spPr bwMode="auto">
          <a:xfrm>
            <a:off x="685797" y="3664545"/>
            <a:ext cx="1826457" cy="816064"/>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latin typeface="Allerton"/>
                <a:ea typeface="ＭＳ Ｐゴシック" pitchFamily="-65" charset="-128"/>
                <a:cs typeface="Allerton"/>
              </a:rPr>
              <a:t>Linux + Cluster Manager (</a:t>
            </a:r>
            <a:r>
              <a:rPr lang="en-US" sz="1600" dirty="0" err="1" smtClean="0">
                <a:latin typeface="Allerton"/>
                <a:ea typeface="ＭＳ Ｐゴシック" pitchFamily="-65" charset="-128"/>
                <a:cs typeface="Allerton"/>
              </a:rPr>
              <a:t>Mesos</a:t>
            </a:r>
            <a:r>
              <a:rPr lang="en-US" sz="1600" dirty="0" smtClean="0">
                <a:latin typeface="Allerton"/>
                <a:ea typeface="ＭＳ Ｐゴシック" pitchFamily="-65" charset="-128"/>
                <a:cs typeface="Allerton"/>
              </a:rPr>
              <a:t>)</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4" name="Rectangle 33"/>
          <p:cNvSpPr/>
          <p:nvPr/>
        </p:nvSpPr>
        <p:spPr bwMode="auto">
          <a:xfrm>
            <a:off x="685798" y="3005644"/>
            <a:ext cx="890154" cy="559848"/>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err="1" smtClean="0">
                <a:latin typeface="Allerton"/>
                <a:ea typeface="ＭＳ Ｐゴシック" pitchFamily="-65" charset="-128"/>
                <a:cs typeface="Allerton"/>
              </a:rPr>
              <a:t>Hadoop</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5" name="Rectangle 34"/>
          <p:cNvSpPr/>
          <p:nvPr/>
        </p:nvSpPr>
        <p:spPr bwMode="auto">
          <a:xfrm>
            <a:off x="1645087" y="3005644"/>
            <a:ext cx="867167" cy="559848"/>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latin typeface="Allerton"/>
                <a:ea typeface="ＭＳ Ｐゴシック" pitchFamily="-65" charset="-128"/>
                <a:cs typeface="Allerton"/>
              </a:rPr>
              <a:t>Spark</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6" name="Rectangle 35"/>
          <p:cNvSpPr/>
          <p:nvPr/>
        </p:nvSpPr>
        <p:spPr bwMode="auto">
          <a:xfrm>
            <a:off x="685798" y="2276861"/>
            <a:ext cx="890155" cy="55984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latin typeface="Allerton"/>
                <a:ea typeface="ＭＳ Ｐゴシック" pitchFamily="-65" charset="-128"/>
                <a:cs typeface="Allerton"/>
              </a:rPr>
              <a:t>App</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7" name="Rectangle 36"/>
          <p:cNvSpPr/>
          <p:nvPr/>
        </p:nvSpPr>
        <p:spPr bwMode="auto">
          <a:xfrm>
            <a:off x="1645087" y="2276861"/>
            <a:ext cx="867167" cy="55984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latin typeface="Allerton"/>
                <a:ea typeface="ＭＳ Ｐゴシック" pitchFamily="-65" charset="-128"/>
                <a:cs typeface="Allerton"/>
              </a:rPr>
              <a:t>App</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8" name="Rectangle 37"/>
          <p:cNvSpPr/>
          <p:nvPr/>
        </p:nvSpPr>
        <p:spPr bwMode="auto">
          <a:xfrm>
            <a:off x="5543124" y="3866708"/>
            <a:ext cx="2251908" cy="55984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llerton"/>
                <a:ea typeface="ＭＳ Ｐゴシック" pitchFamily="-65" charset="-128"/>
                <a:cs typeface="Allerton"/>
              </a:rPr>
              <a:t>Custom Services</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9" name="Rectangle 38"/>
          <p:cNvSpPr/>
          <p:nvPr/>
        </p:nvSpPr>
        <p:spPr bwMode="auto">
          <a:xfrm>
            <a:off x="5543124" y="4591849"/>
            <a:ext cx="2251908" cy="559848"/>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llerton"/>
                <a:ea typeface="ＭＳ Ｐゴシック" pitchFamily="-65" charset="-128"/>
                <a:cs typeface="Allerton"/>
              </a:rPr>
              <a:t>Linux</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40" name="Rectangle 39"/>
          <p:cNvSpPr/>
          <p:nvPr/>
        </p:nvSpPr>
        <p:spPr bwMode="auto">
          <a:xfrm>
            <a:off x="2577146" y="3664545"/>
            <a:ext cx="360562" cy="816064"/>
          </a:xfrm>
          <a:prstGeom prst="rect">
            <a:avLst/>
          </a:prstGeom>
          <a:solidFill>
            <a:schemeClr val="bg1">
              <a:lumMod val="85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19" name="Subtitle 5"/>
          <p:cNvSpPr txBox="1">
            <a:spLocks/>
          </p:cNvSpPr>
          <p:nvPr/>
        </p:nvSpPr>
        <p:spPr>
          <a:xfrm>
            <a:off x="3200400" y="1981200"/>
            <a:ext cx="5171604" cy="1957993"/>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000" dirty="0" smtClean="0">
                <a:solidFill>
                  <a:srgbClr val="595959"/>
                </a:solidFill>
                <a:latin typeface="Oswald Light"/>
                <a:cs typeface="Oswald Light"/>
              </a:rPr>
              <a:t>#1 Multi-tenancy:</a:t>
            </a:r>
          </a:p>
          <a:p>
            <a:pPr algn="l"/>
            <a:r>
              <a:rPr lang="en-US" sz="2000" dirty="0" smtClean="0">
                <a:solidFill>
                  <a:schemeClr val="tx1"/>
                </a:solidFill>
                <a:latin typeface="Oswald Light"/>
                <a:cs typeface="Oswald Light"/>
              </a:rPr>
              <a:t>* Lack of isolation and </a:t>
            </a:r>
            <a:r>
              <a:rPr lang="en-US" sz="2000" dirty="0" err="1" smtClean="0">
                <a:solidFill>
                  <a:schemeClr val="tx1"/>
                </a:solidFill>
                <a:latin typeface="Oswald Light"/>
                <a:cs typeface="Oswald Light"/>
              </a:rPr>
              <a:t>QoS</a:t>
            </a:r>
            <a:r>
              <a:rPr lang="en-US" sz="2000" dirty="0" smtClean="0">
                <a:solidFill>
                  <a:schemeClr val="tx1"/>
                </a:solidFill>
                <a:latin typeface="Oswald Light"/>
                <a:cs typeface="Oswald Light"/>
              </a:rPr>
              <a:t/>
            </a:r>
            <a:br>
              <a:rPr lang="en-US" sz="2000" dirty="0" smtClean="0">
                <a:solidFill>
                  <a:schemeClr val="tx1"/>
                </a:solidFill>
                <a:latin typeface="Oswald Light"/>
                <a:cs typeface="Oswald Light"/>
              </a:rPr>
            </a:br>
            <a:r>
              <a:rPr lang="en-US" sz="2000" dirty="0" smtClean="0">
                <a:solidFill>
                  <a:schemeClr val="tx1"/>
                </a:solidFill>
                <a:latin typeface="Oswald Light"/>
                <a:cs typeface="Oswald Light"/>
              </a:rPr>
              <a:t>* Resource Accounting</a:t>
            </a:r>
            <a:endParaRPr lang="en-US" sz="2000" dirty="0">
              <a:solidFill>
                <a:schemeClr val="tx1"/>
              </a:solidFill>
              <a:latin typeface="Oswald Light"/>
              <a:cs typeface="Oswald Light"/>
            </a:endParaRPr>
          </a:p>
        </p:txBody>
      </p:sp>
      <p:cxnSp>
        <p:nvCxnSpPr>
          <p:cNvPr id="21" name="Straight Arrow Connector 20"/>
          <p:cNvCxnSpPr>
            <a:stCxn id="19" idx="1"/>
          </p:cNvCxnSpPr>
          <p:nvPr/>
        </p:nvCxnSpPr>
        <p:spPr>
          <a:xfrm flipH="1">
            <a:off x="2895600" y="2960197"/>
            <a:ext cx="304800" cy="16118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Subtitle 5"/>
          <p:cNvSpPr txBox="1">
            <a:spLocks/>
          </p:cNvSpPr>
          <p:nvPr/>
        </p:nvSpPr>
        <p:spPr>
          <a:xfrm>
            <a:off x="3124200" y="2057400"/>
            <a:ext cx="4704924" cy="3542969"/>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000" dirty="0" smtClean="0">
                <a:solidFill>
                  <a:srgbClr val="595959"/>
                </a:solidFill>
                <a:latin typeface="Oswald Light"/>
                <a:cs typeface="Oswald Light"/>
              </a:rPr>
              <a:t>#2 Interactive applications:</a:t>
            </a:r>
          </a:p>
          <a:p>
            <a:pPr algn="l"/>
            <a:r>
              <a:rPr lang="en-US" sz="2000" dirty="0" smtClean="0">
                <a:solidFill>
                  <a:schemeClr val="tx1"/>
                </a:solidFill>
                <a:latin typeface="Oswald Light"/>
                <a:cs typeface="Oswald Light"/>
              </a:rPr>
              <a:t>* Latencies (Tail-tolerance)</a:t>
            </a:r>
            <a:br>
              <a:rPr lang="en-US" sz="2000" dirty="0" smtClean="0">
                <a:solidFill>
                  <a:schemeClr val="tx1"/>
                </a:solidFill>
                <a:latin typeface="Oswald Light"/>
                <a:cs typeface="Oswald Light"/>
              </a:rPr>
            </a:br>
            <a:r>
              <a:rPr lang="en-US" sz="2000" dirty="0" smtClean="0">
                <a:solidFill>
                  <a:schemeClr val="tx1"/>
                </a:solidFill>
                <a:latin typeface="Oswald Light"/>
                <a:cs typeface="Oswald Light"/>
              </a:rPr>
              <a:t>* Elasticity</a:t>
            </a:r>
            <a:br>
              <a:rPr lang="en-US" sz="2000" dirty="0" smtClean="0">
                <a:solidFill>
                  <a:schemeClr val="tx1"/>
                </a:solidFill>
                <a:latin typeface="Oswald Light"/>
                <a:cs typeface="Oswald Light"/>
              </a:rPr>
            </a:br>
            <a:r>
              <a:rPr lang="en-US" sz="2000" dirty="0" smtClean="0">
                <a:solidFill>
                  <a:schemeClr val="tx1"/>
                </a:solidFill>
                <a:latin typeface="Oswald Light"/>
                <a:cs typeface="Oswald Light"/>
              </a:rPr>
              <a:t>* Failures</a:t>
            </a:r>
            <a:endParaRPr lang="en-US" sz="2000" dirty="0">
              <a:solidFill>
                <a:schemeClr val="tx1"/>
              </a:solidFill>
              <a:latin typeface="Oswald Light"/>
              <a:cs typeface="Oswald Light"/>
            </a:endParaRPr>
          </a:p>
        </p:txBody>
      </p:sp>
      <p:cxnSp>
        <p:nvCxnSpPr>
          <p:cNvPr id="23" name="Straight Arrow Connector 22"/>
          <p:cNvCxnSpPr/>
          <p:nvPr/>
        </p:nvCxnSpPr>
        <p:spPr>
          <a:xfrm>
            <a:off x="6297940" y="3005644"/>
            <a:ext cx="371138" cy="8610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Subtitle 5"/>
          <p:cNvSpPr txBox="1">
            <a:spLocks/>
          </p:cNvSpPr>
          <p:nvPr/>
        </p:nvSpPr>
        <p:spPr>
          <a:xfrm>
            <a:off x="3124200" y="2057400"/>
            <a:ext cx="5452760" cy="3542969"/>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000" dirty="0" smtClean="0">
                <a:solidFill>
                  <a:srgbClr val="595959"/>
                </a:solidFill>
                <a:latin typeface="Oswald Light"/>
                <a:cs typeface="Oswald Light"/>
              </a:rPr>
              <a:t>#3 Low Utilization (3-17% EC2 [1]):</a:t>
            </a:r>
          </a:p>
          <a:p>
            <a:pPr algn="l"/>
            <a:r>
              <a:rPr lang="en-US" sz="2000" dirty="0" smtClean="0">
                <a:solidFill>
                  <a:schemeClr val="tx1"/>
                </a:solidFill>
                <a:latin typeface="Oswald Light"/>
                <a:cs typeface="Oswald Light"/>
              </a:rPr>
              <a:t>* No sharing for interactive jobs</a:t>
            </a:r>
            <a:br>
              <a:rPr lang="en-US" sz="2000" dirty="0" smtClean="0">
                <a:solidFill>
                  <a:schemeClr val="tx1"/>
                </a:solidFill>
                <a:latin typeface="Oswald Light"/>
                <a:cs typeface="Oswald Light"/>
              </a:rPr>
            </a:br>
            <a:r>
              <a:rPr lang="en-US" sz="2000" dirty="0" smtClean="0">
                <a:solidFill>
                  <a:schemeClr val="tx1"/>
                </a:solidFill>
                <a:latin typeface="Oswald Light"/>
                <a:cs typeface="Oswald Light"/>
              </a:rPr>
              <a:t>* Redundant OS, language runtime, etc.</a:t>
            </a:r>
            <a:br>
              <a:rPr lang="en-US" sz="2000" dirty="0" smtClean="0">
                <a:solidFill>
                  <a:schemeClr val="tx1"/>
                </a:solidFill>
                <a:latin typeface="Oswald Light"/>
                <a:cs typeface="Oswald Light"/>
              </a:rPr>
            </a:br>
            <a:r>
              <a:rPr lang="en-US" sz="2000" dirty="0" smtClean="0">
                <a:solidFill>
                  <a:schemeClr val="tx1"/>
                </a:solidFill>
                <a:latin typeface="Oswald Light"/>
                <a:cs typeface="Oswald Light"/>
              </a:rPr>
              <a:t>  </a:t>
            </a:r>
            <a:r>
              <a:rPr lang="en-US" sz="2000" dirty="0">
                <a:solidFill>
                  <a:schemeClr val="tx1"/>
                </a:solidFill>
                <a:latin typeface="Oswald Light"/>
                <a:cs typeface="Oswald Light"/>
              </a:rPr>
              <a:t> </a:t>
            </a:r>
            <a:r>
              <a:rPr lang="en-US" sz="2000" dirty="0" smtClean="0">
                <a:solidFill>
                  <a:schemeClr val="tx1"/>
                </a:solidFill>
                <a:latin typeface="Oswald Light"/>
                <a:cs typeface="Oswald Light"/>
              </a:rPr>
              <a:t>data structures</a:t>
            </a:r>
            <a:endParaRPr lang="en-US" sz="2000" dirty="0">
              <a:solidFill>
                <a:schemeClr val="tx1"/>
              </a:solidFill>
              <a:latin typeface="Oswald Light"/>
              <a:cs typeface="Oswald Light"/>
            </a:endParaRPr>
          </a:p>
        </p:txBody>
      </p:sp>
      <p:sp>
        <p:nvSpPr>
          <p:cNvPr id="26" name="Title 1"/>
          <p:cNvSpPr txBox="1">
            <a:spLocks/>
          </p:cNvSpPr>
          <p:nvPr/>
        </p:nvSpPr>
        <p:spPr>
          <a:xfrm>
            <a:off x="533400" y="152400"/>
            <a:ext cx="8229600" cy="1143000"/>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Motivation: Warehouse Scale Computing</a:t>
            </a:r>
            <a:endParaRPr lang="en-US" dirty="0"/>
          </a:p>
        </p:txBody>
      </p:sp>
      <p:sp>
        <p:nvSpPr>
          <p:cNvPr id="5" name="TextBox 4"/>
          <p:cNvSpPr txBox="1"/>
          <p:nvPr/>
        </p:nvSpPr>
        <p:spPr>
          <a:xfrm>
            <a:off x="381000" y="1143000"/>
            <a:ext cx="8382000" cy="1323439"/>
          </a:xfrm>
          <a:prstGeom prst="rect">
            <a:avLst/>
          </a:prstGeom>
          <a:noFill/>
        </p:spPr>
        <p:txBody>
          <a:bodyPr wrap="square" rtlCol="0">
            <a:spAutoFit/>
          </a:bodyPr>
          <a:lstStyle/>
          <a:p>
            <a:pPr marL="742950" lvl="1" indent="-285750">
              <a:buFont typeface="Arial"/>
              <a:buChar char="•"/>
            </a:pPr>
            <a:r>
              <a:rPr lang="en-US" sz="2000" dirty="0"/>
              <a:t>Large, multi-tenant computers for the </a:t>
            </a:r>
            <a:r>
              <a:rPr lang="en-US" sz="2000" dirty="0" smtClean="0"/>
              <a:t>cloud</a:t>
            </a:r>
          </a:p>
          <a:p>
            <a:pPr marL="742950" lvl="1" indent="-285750">
              <a:buFont typeface="Arial"/>
              <a:buChar char="•"/>
            </a:pPr>
            <a:r>
              <a:rPr lang="en-US" sz="2000" dirty="0" smtClean="0"/>
              <a:t>Need </a:t>
            </a:r>
            <a:r>
              <a:rPr lang="en-US" sz="2000" dirty="0"/>
              <a:t>dynamic resource allocations, resiliency to HW failure, power </a:t>
            </a:r>
            <a:r>
              <a:rPr lang="en-US" sz="2000" dirty="0" smtClean="0"/>
              <a:t>awareness</a:t>
            </a:r>
          </a:p>
          <a:p>
            <a:endParaRPr lang="en-US" sz="2000" dirty="0"/>
          </a:p>
        </p:txBody>
      </p:sp>
      <p:sp>
        <p:nvSpPr>
          <p:cNvPr id="31"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1600" smtClean="0"/>
              <a:t>18</a:t>
            </a:fld>
            <a:endParaRPr lang="en-US" sz="1600" dirty="0"/>
          </a:p>
        </p:txBody>
      </p:sp>
    </p:spTree>
    <p:extLst>
      <p:ext uri="{BB962C8B-B14F-4D97-AF65-F5344CB8AC3E}">
        <p14:creationId xmlns:p14="http://schemas.microsoft.com/office/powerpoint/2010/main" val="1399552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9"/>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21"/>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3"/>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2"/>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2" grpId="0"/>
      <p:bldP spid="22" grpId="1"/>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idx="4294967295"/>
          </p:nvPr>
        </p:nvSpPr>
        <p:spPr>
          <a:xfrm>
            <a:off x="76200" y="2286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Prior </a:t>
            </a:r>
            <a:r>
              <a:rPr lang="en-US" sz="4400" b="0" i="0" u="none" strike="noStrike" cap="none" baseline="0" dirty="0" err="1" smtClean="0">
                <a:solidFill>
                  <a:schemeClr val="dk1"/>
                </a:solidFill>
                <a:latin typeface="Calibri"/>
                <a:ea typeface="Calibri"/>
                <a:cs typeface="Calibri"/>
                <a:sym typeface="Calibri"/>
              </a:rPr>
              <a:t>ParLab</a:t>
            </a:r>
            <a:r>
              <a:rPr lang="en-US" sz="4400" b="0" i="0" u="none" strike="noStrike" cap="none" baseline="0" dirty="0" smtClean="0">
                <a:solidFill>
                  <a:schemeClr val="dk1"/>
                </a:solidFill>
                <a:latin typeface="Calibri"/>
                <a:ea typeface="Calibri"/>
                <a:cs typeface="Calibri"/>
                <a:sym typeface="Calibri"/>
              </a:rPr>
              <a:t> </a:t>
            </a:r>
            <a:r>
              <a:rPr lang="en-US" sz="4400" dirty="0" smtClean="0">
                <a:solidFill>
                  <a:schemeClr val="dk1"/>
                </a:solidFill>
                <a:latin typeface="Calibri"/>
                <a:ea typeface="Calibri"/>
                <a:cs typeface="Calibri"/>
                <a:sym typeface="Calibri"/>
              </a:rPr>
              <a:t>Work:</a:t>
            </a:r>
            <a:br>
              <a:rPr lang="en-US" sz="4400" dirty="0" smtClean="0">
                <a:solidFill>
                  <a:schemeClr val="dk1"/>
                </a:solidFill>
                <a:latin typeface="Calibri"/>
                <a:ea typeface="Calibri"/>
                <a:cs typeface="Calibri"/>
                <a:sym typeface="Calibri"/>
              </a:rPr>
            </a:br>
            <a:r>
              <a:rPr lang="en-US" sz="3600" b="0" i="0" u="none" strike="noStrike" cap="none" baseline="0" dirty="0" smtClean="0">
                <a:solidFill>
                  <a:schemeClr val="dk1"/>
                </a:solidFill>
                <a:latin typeface="Calibri"/>
                <a:ea typeface="Calibri"/>
                <a:cs typeface="Calibri"/>
                <a:sym typeface="Calibri"/>
              </a:rPr>
              <a:t>Tessellation</a:t>
            </a:r>
            <a:endParaRPr lang="en-US" sz="3600" b="0" i="0" u="none" strike="noStrike" cap="none" baseline="0" dirty="0">
              <a:solidFill>
                <a:schemeClr val="dk1"/>
              </a:solidFill>
              <a:latin typeface="Calibri"/>
              <a:ea typeface="Calibri"/>
              <a:cs typeface="Calibri"/>
              <a:sym typeface="Calibri"/>
            </a:endParaRPr>
          </a:p>
        </p:txBody>
      </p:sp>
      <p:sp>
        <p:nvSpPr>
          <p:cNvPr id="198" name="Shape 198"/>
          <p:cNvSpPr txBox="1">
            <a:spLocks noGrp="1"/>
          </p:cNvSpPr>
          <p:nvPr>
            <p:ph type="body" idx="4294967295"/>
          </p:nvPr>
        </p:nvSpPr>
        <p:spPr>
          <a:xfrm>
            <a:off x="0" y="1600200"/>
            <a:ext cx="3733800" cy="4525963"/>
          </a:xfrm>
          <a:prstGeom prst="rect">
            <a:avLst/>
          </a:prstGeom>
          <a:noFill/>
          <a:ln>
            <a:noFill/>
          </a:ln>
        </p:spPr>
        <p:txBody>
          <a:bodyPr lIns="91425" tIns="45700" rIns="91425" bIns="45700" anchor="t" anchorCtr="0">
            <a:noAutofit/>
          </a:bodyPr>
          <a:lstStyle/>
          <a:p>
            <a:pPr marL="342900" marR="0" lvl="0" indent="-342900" algn="l" rtl="0">
              <a:lnSpc>
                <a:spcPct val="80000"/>
              </a:lnSpc>
              <a:spcBef>
                <a:spcPts val="0"/>
              </a:spcBef>
              <a:buClr>
                <a:schemeClr val="dk1"/>
              </a:buClr>
              <a:buSzPct val="97826"/>
              <a:buFont typeface="Arial"/>
              <a:buChar char="•"/>
            </a:pPr>
            <a:r>
              <a:rPr lang="en-US" sz="2250" b="0" i="0" u="none" strike="noStrike" cap="none" baseline="0" dirty="0">
                <a:solidFill>
                  <a:schemeClr val="dk1"/>
                </a:solidFill>
                <a:latin typeface="Calibri"/>
                <a:ea typeface="Calibri"/>
                <a:cs typeface="Calibri"/>
                <a:sym typeface="Calibri"/>
              </a:rPr>
              <a:t>Adaptive Resource Centric Computing (ARCC)</a:t>
            </a:r>
          </a:p>
          <a:p>
            <a:pPr marL="742950" marR="0" lvl="1" indent="-285750" algn="l" rtl="0">
              <a:lnSpc>
                <a:spcPct val="80000"/>
              </a:lnSpc>
              <a:spcBef>
                <a:spcPts val="390"/>
              </a:spcBef>
              <a:buClr>
                <a:schemeClr val="dk1"/>
              </a:buClr>
              <a:buSzPct val="97500"/>
              <a:buFont typeface="Arial"/>
              <a:buChar char="–"/>
            </a:pPr>
            <a:r>
              <a:rPr lang="en-US" sz="1950" b="0" i="0" u="none" strike="noStrike" cap="none" baseline="0" dirty="0">
                <a:solidFill>
                  <a:schemeClr val="dk1"/>
                </a:solidFill>
                <a:latin typeface="Calibri"/>
                <a:ea typeface="Calibri"/>
                <a:cs typeface="Calibri"/>
                <a:sym typeface="Calibri"/>
              </a:rPr>
              <a:t>Package applications into </a:t>
            </a:r>
            <a:r>
              <a:rPr lang="en-US" sz="1950" b="0" i="1" u="none" strike="noStrike" cap="none" baseline="0" dirty="0">
                <a:solidFill>
                  <a:schemeClr val="dk1"/>
                </a:solidFill>
                <a:latin typeface="Calibri"/>
                <a:ea typeface="Calibri"/>
                <a:cs typeface="Calibri"/>
                <a:sym typeface="Calibri"/>
              </a:rPr>
              <a:t>cells </a:t>
            </a:r>
            <a:r>
              <a:rPr lang="en-US" sz="1950" b="0" i="0" u="none" strike="noStrike" cap="none" baseline="0" dirty="0">
                <a:solidFill>
                  <a:schemeClr val="dk1"/>
                </a:solidFill>
                <a:latin typeface="Calibri"/>
                <a:ea typeface="Calibri"/>
                <a:cs typeface="Calibri"/>
                <a:sym typeface="Calibri"/>
              </a:rPr>
              <a:t>with explicit resource allocation and </a:t>
            </a:r>
            <a:r>
              <a:rPr lang="en-US" sz="1950" b="0" i="0" u="none" strike="noStrike" cap="none" baseline="0" dirty="0" err="1">
                <a:solidFill>
                  <a:schemeClr val="dk1"/>
                </a:solidFill>
                <a:latin typeface="Calibri"/>
                <a:ea typeface="Calibri"/>
                <a:cs typeface="Calibri"/>
                <a:sym typeface="Calibri"/>
              </a:rPr>
              <a:t>QoS</a:t>
            </a:r>
            <a:r>
              <a:rPr lang="en-US" sz="1950" b="0" i="0" u="none" strike="noStrike" cap="none" baseline="0" dirty="0">
                <a:solidFill>
                  <a:schemeClr val="dk1"/>
                </a:solidFill>
                <a:latin typeface="Calibri"/>
                <a:ea typeface="Calibri"/>
                <a:cs typeface="Calibri"/>
                <a:sym typeface="Calibri"/>
              </a:rPr>
              <a:t> guarantees</a:t>
            </a:r>
          </a:p>
          <a:p>
            <a:pPr marL="742950" marR="0" lvl="1" indent="-285750" algn="l" rtl="0">
              <a:lnSpc>
                <a:spcPct val="80000"/>
              </a:lnSpc>
              <a:spcBef>
                <a:spcPts val="390"/>
              </a:spcBef>
              <a:buClr>
                <a:schemeClr val="dk1"/>
              </a:buClr>
              <a:buSzPct val="97500"/>
              <a:buFont typeface="Arial"/>
              <a:buChar char="–"/>
            </a:pPr>
            <a:r>
              <a:rPr lang="en-US" sz="1950" b="0" i="0" u="none" strike="noStrike" cap="none" baseline="0" dirty="0">
                <a:solidFill>
                  <a:schemeClr val="dk1"/>
                </a:solidFill>
                <a:latin typeface="Calibri"/>
                <a:ea typeface="Calibri"/>
                <a:cs typeface="Calibri"/>
                <a:sym typeface="Calibri"/>
              </a:rPr>
              <a:t>Manage cells and resource allocation through a thin control plane</a:t>
            </a:r>
          </a:p>
          <a:p>
            <a:pPr marL="742950" marR="0" lvl="1" indent="-161290" algn="l" rtl="0">
              <a:lnSpc>
                <a:spcPct val="80000"/>
              </a:lnSpc>
              <a:spcBef>
                <a:spcPts val="392"/>
              </a:spcBef>
              <a:buClr>
                <a:schemeClr val="dk1"/>
              </a:buClr>
              <a:buFont typeface="Arial"/>
              <a:buNone/>
            </a:pPr>
            <a:endParaRPr sz="1950" b="0" i="0" u="none" strike="noStrike" cap="none" baseline="0" dirty="0">
              <a:solidFill>
                <a:schemeClr val="dk1"/>
              </a:solidFill>
              <a:latin typeface="Calibri"/>
              <a:ea typeface="Calibri"/>
              <a:cs typeface="Calibri"/>
              <a:sym typeface="Calibri"/>
            </a:endParaRPr>
          </a:p>
          <a:p>
            <a:pPr marL="342900" marR="0" lvl="0" indent="-342900" algn="l" rtl="0">
              <a:lnSpc>
                <a:spcPct val="80000"/>
              </a:lnSpc>
              <a:spcBef>
                <a:spcPts val="450"/>
              </a:spcBef>
              <a:buClr>
                <a:schemeClr val="dk1"/>
              </a:buClr>
              <a:buSzPct val="97826"/>
              <a:buFont typeface="Arial"/>
              <a:buChar char="•"/>
            </a:pPr>
            <a:r>
              <a:rPr lang="en-US" sz="2250" b="0" i="0" u="none" strike="noStrike" cap="none" baseline="0" dirty="0">
                <a:solidFill>
                  <a:schemeClr val="dk1"/>
                </a:solidFill>
                <a:latin typeface="Calibri"/>
                <a:ea typeface="Calibri"/>
                <a:cs typeface="Calibri"/>
                <a:sym typeface="Calibri"/>
              </a:rPr>
              <a:t>Service-oriented</a:t>
            </a:r>
          </a:p>
          <a:p>
            <a:pPr marL="742950" marR="0" lvl="1" indent="-285750" algn="l" rtl="0">
              <a:lnSpc>
                <a:spcPct val="80000"/>
              </a:lnSpc>
              <a:spcBef>
                <a:spcPts val="390"/>
              </a:spcBef>
              <a:buClr>
                <a:schemeClr val="dk1"/>
              </a:buClr>
              <a:buSzPct val="97500"/>
              <a:buFont typeface="Arial"/>
              <a:buChar char="–"/>
            </a:pPr>
            <a:r>
              <a:rPr lang="en-US" sz="1950" b="0" i="0" u="none" strike="noStrike" cap="none" baseline="0" dirty="0">
                <a:solidFill>
                  <a:schemeClr val="dk1"/>
                </a:solidFill>
                <a:latin typeface="Calibri"/>
                <a:ea typeface="Calibri"/>
                <a:cs typeface="Calibri"/>
                <a:sym typeface="Calibri"/>
              </a:rPr>
              <a:t>Cells subscribe to services provided by other cells</a:t>
            </a:r>
          </a:p>
          <a:p>
            <a:pPr marL="742950" marR="0" lvl="1" indent="-285750" algn="l" rtl="0">
              <a:lnSpc>
                <a:spcPct val="80000"/>
              </a:lnSpc>
              <a:spcBef>
                <a:spcPts val="390"/>
              </a:spcBef>
              <a:buClr>
                <a:schemeClr val="dk1"/>
              </a:buClr>
              <a:buSzPct val="97500"/>
              <a:buFont typeface="Arial"/>
              <a:buChar char="–"/>
            </a:pPr>
            <a:r>
              <a:rPr lang="en-US" sz="1950" b="0" i="0" u="none" strike="noStrike" cap="none" baseline="0" dirty="0">
                <a:solidFill>
                  <a:schemeClr val="dk1"/>
                </a:solidFill>
                <a:latin typeface="Calibri"/>
                <a:ea typeface="Calibri"/>
                <a:cs typeface="Calibri"/>
                <a:sym typeface="Calibri"/>
              </a:rPr>
              <a:t>Service subscriptions == resource allocations</a:t>
            </a:r>
          </a:p>
        </p:txBody>
      </p:sp>
      <p:sp>
        <p:nvSpPr>
          <p:cNvPr id="199" name="Shape 199"/>
          <p:cNvSpPr/>
          <p:nvPr/>
        </p:nvSpPr>
        <p:spPr>
          <a:xfrm>
            <a:off x="4267200" y="2743200"/>
            <a:ext cx="4495800" cy="3886199"/>
          </a:xfrm>
          <a:prstGeom prst="roundRect">
            <a:avLst>
              <a:gd name="adj" fmla="val 16667"/>
            </a:avLst>
          </a:prstGeom>
          <a:solidFill>
            <a:schemeClr val="lt1"/>
          </a:solidFill>
          <a:ln w="25400" cap="flat">
            <a:solidFill>
              <a:srgbClr val="C0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00" name="Shape 200"/>
          <p:cNvSpPr/>
          <p:nvPr/>
        </p:nvSpPr>
        <p:spPr>
          <a:xfrm>
            <a:off x="4648200" y="3352800"/>
            <a:ext cx="1371599" cy="685799"/>
          </a:xfrm>
          <a:prstGeom prst="roundRect">
            <a:avLst>
              <a:gd name="adj" fmla="val 16667"/>
            </a:avLst>
          </a:prstGeom>
          <a:solidFill>
            <a:schemeClr val="lt1"/>
          </a:solidFill>
          <a:ln w="57150"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01" name="Shape 201"/>
          <p:cNvSpPr txBox="1"/>
          <p:nvPr/>
        </p:nvSpPr>
        <p:spPr>
          <a:xfrm>
            <a:off x="4648200" y="3352800"/>
            <a:ext cx="1351523"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0" i="1" u="none" strike="noStrike" cap="none" baseline="0">
                <a:solidFill>
                  <a:schemeClr val="dk1"/>
                </a:solidFill>
                <a:latin typeface="Arial"/>
                <a:ea typeface="Arial"/>
                <a:cs typeface="Arial"/>
                <a:sym typeface="Arial"/>
              </a:rPr>
              <a:t>Application1</a:t>
            </a:r>
          </a:p>
        </p:txBody>
      </p:sp>
      <p:sp>
        <p:nvSpPr>
          <p:cNvPr id="202" name="Shape 202"/>
          <p:cNvSpPr/>
          <p:nvPr/>
        </p:nvSpPr>
        <p:spPr>
          <a:xfrm>
            <a:off x="4495800" y="4724400"/>
            <a:ext cx="1219199" cy="1736158"/>
          </a:xfrm>
          <a:prstGeom prst="roundRect">
            <a:avLst>
              <a:gd name="adj" fmla="val 16667"/>
            </a:avLst>
          </a:prstGeom>
          <a:solidFill>
            <a:schemeClr val="lt1"/>
          </a:solidFill>
          <a:ln w="57150" cap="flat">
            <a:solidFill>
              <a:schemeClr val="dk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203" name="Shape 203"/>
          <p:cNvSpPr/>
          <p:nvPr/>
        </p:nvSpPr>
        <p:spPr>
          <a:xfrm>
            <a:off x="4572000" y="4800600"/>
            <a:ext cx="1093073" cy="407376"/>
          </a:xfrm>
          <a:prstGeom prst="snip2DiagRect">
            <a:avLst>
              <a:gd name="adj1" fmla="val 0"/>
              <a:gd name="adj2" fmla="val 16667"/>
            </a:avLst>
          </a:prstGeom>
          <a:solidFill>
            <a:srgbClr val="CCFFCC"/>
          </a:solidFill>
          <a:ln w="19050"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400" b="1" i="0" u="none" strike="noStrike" cap="none" baseline="0" dirty="0" err="1">
                <a:solidFill>
                  <a:schemeClr val="dk1"/>
                </a:solidFill>
                <a:latin typeface="Calibri"/>
                <a:ea typeface="Calibri"/>
                <a:cs typeface="Calibri"/>
                <a:sym typeface="Calibri"/>
              </a:rPr>
              <a:t>QoS</a:t>
            </a:r>
            <a:r>
              <a:rPr lang="en-US" sz="1400" b="1" i="0" u="none" strike="noStrike" cap="none" baseline="0" dirty="0">
                <a:solidFill>
                  <a:schemeClr val="dk1"/>
                </a:solidFill>
                <a:latin typeface="Calibri"/>
                <a:ea typeface="Calibri"/>
                <a:cs typeface="Calibri"/>
                <a:sym typeface="Calibri"/>
              </a:rPr>
              <a:t>-aware</a:t>
            </a:r>
          </a:p>
          <a:p>
            <a:pPr marL="0" marR="0" lvl="0" indent="0" algn="ctr" rtl="0">
              <a:spcBef>
                <a:spcPts val="0"/>
              </a:spcBef>
              <a:buSzPct val="25000"/>
              <a:buNone/>
            </a:pPr>
            <a:r>
              <a:rPr lang="en-US" sz="1400" b="1" i="0" u="none" strike="noStrike" cap="none" baseline="0" dirty="0">
                <a:solidFill>
                  <a:schemeClr val="dk1"/>
                </a:solidFill>
                <a:latin typeface="Calibri"/>
                <a:ea typeface="Calibri"/>
                <a:cs typeface="Calibri"/>
                <a:sym typeface="Calibri"/>
              </a:rPr>
              <a:t>Scheduler</a:t>
            </a:r>
          </a:p>
        </p:txBody>
      </p:sp>
      <p:sp>
        <p:nvSpPr>
          <p:cNvPr id="204" name="Shape 204"/>
          <p:cNvSpPr txBox="1"/>
          <p:nvPr/>
        </p:nvSpPr>
        <p:spPr>
          <a:xfrm>
            <a:off x="4572000" y="5257800"/>
            <a:ext cx="926860" cy="517064"/>
          </a:xfrm>
          <a:prstGeom prst="rect">
            <a:avLst/>
          </a:prstGeom>
          <a:noFill/>
          <a:ln>
            <a:noFill/>
          </a:ln>
        </p:spPr>
        <p:txBody>
          <a:bodyPr lIns="91425" tIns="45700" rIns="91425" bIns="45700" anchor="t" anchorCtr="0">
            <a:noAutofit/>
          </a:bodyPr>
          <a:lstStyle/>
          <a:p>
            <a:pPr marL="0" marR="0" lvl="0" indent="0" algn="ctr" rtl="0">
              <a:lnSpc>
                <a:spcPct val="85000"/>
              </a:lnSpc>
              <a:spcBef>
                <a:spcPts val="0"/>
              </a:spcBef>
              <a:buSzPct val="25000"/>
              <a:buNone/>
            </a:pPr>
            <a:r>
              <a:rPr lang="en-US" sz="1600" b="0" i="1" u="none" strike="noStrike" cap="none" baseline="0">
                <a:solidFill>
                  <a:schemeClr val="dk1"/>
                </a:solidFill>
                <a:latin typeface="Arial"/>
                <a:ea typeface="Arial"/>
                <a:cs typeface="Arial"/>
                <a:sym typeface="Arial"/>
              </a:rPr>
              <a:t>GUI</a:t>
            </a:r>
          </a:p>
          <a:p>
            <a:pPr marL="0" marR="0" lvl="0" indent="0" algn="ctr" rtl="0">
              <a:lnSpc>
                <a:spcPct val="85000"/>
              </a:lnSpc>
              <a:spcBef>
                <a:spcPts val="0"/>
              </a:spcBef>
              <a:buSzPct val="25000"/>
              <a:buNone/>
            </a:pPr>
            <a:r>
              <a:rPr lang="en-US" sz="1600" b="0" i="1" u="none" strike="noStrike" cap="none" baseline="0">
                <a:solidFill>
                  <a:schemeClr val="dk1"/>
                </a:solidFill>
                <a:latin typeface="Arial"/>
                <a:ea typeface="Arial"/>
                <a:cs typeface="Arial"/>
                <a:sym typeface="Arial"/>
              </a:rPr>
              <a:t>Service</a:t>
            </a:r>
          </a:p>
        </p:txBody>
      </p:sp>
      <p:pic>
        <p:nvPicPr>
          <p:cNvPr id="205" name="Shape 205"/>
          <p:cNvPicPr preferRelativeResize="0"/>
          <p:nvPr/>
        </p:nvPicPr>
        <p:blipFill rotWithShape="1">
          <a:blip r:embed="rId3">
            <a:alphaModFix/>
          </a:blip>
          <a:srcRect/>
          <a:stretch/>
        </p:blipFill>
        <p:spPr>
          <a:xfrm>
            <a:off x="4876800" y="5715000"/>
            <a:ext cx="531625" cy="779974"/>
          </a:xfrm>
          <a:prstGeom prst="rect">
            <a:avLst/>
          </a:prstGeom>
          <a:noFill/>
          <a:ln>
            <a:noFill/>
          </a:ln>
        </p:spPr>
      </p:pic>
      <p:sp>
        <p:nvSpPr>
          <p:cNvPr id="206" name="Shape 206"/>
          <p:cNvSpPr txBox="1"/>
          <p:nvPr/>
        </p:nvSpPr>
        <p:spPr>
          <a:xfrm>
            <a:off x="4724400" y="2743200"/>
            <a:ext cx="3429000" cy="58477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0" i="0" u="none" strike="noStrike" cap="none" baseline="0">
                <a:solidFill>
                  <a:schemeClr val="dk1"/>
                </a:solidFill>
                <a:latin typeface="Arial"/>
                <a:ea typeface="Arial"/>
                <a:cs typeface="Arial"/>
                <a:sym typeface="Arial"/>
              </a:rPr>
              <a:t>Running System</a:t>
            </a:r>
          </a:p>
          <a:p>
            <a:pPr marL="0" marR="0" lvl="0" indent="0" algn="ctr" rtl="0">
              <a:spcBef>
                <a:spcPts val="0"/>
              </a:spcBef>
              <a:buSzPct val="25000"/>
              <a:buNone/>
            </a:pPr>
            <a:r>
              <a:rPr lang="en-US" sz="1600" b="0" i="0" u="none" strike="noStrike" cap="none" baseline="0">
                <a:solidFill>
                  <a:schemeClr val="dk1"/>
                </a:solidFill>
                <a:latin typeface="Arial"/>
                <a:ea typeface="Arial"/>
                <a:cs typeface="Arial"/>
                <a:sym typeface="Arial"/>
              </a:rPr>
              <a:t>(Data Plane)</a:t>
            </a:r>
          </a:p>
        </p:txBody>
      </p:sp>
      <p:sp>
        <p:nvSpPr>
          <p:cNvPr id="207" name="Shape 207"/>
          <p:cNvSpPr txBox="1"/>
          <p:nvPr/>
        </p:nvSpPr>
        <p:spPr>
          <a:xfrm>
            <a:off x="7388704" y="1524000"/>
            <a:ext cx="1359266" cy="517064"/>
          </a:xfrm>
          <a:prstGeom prst="rect">
            <a:avLst/>
          </a:prstGeom>
          <a:noFill/>
          <a:ln>
            <a:noFill/>
          </a:ln>
        </p:spPr>
        <p:txBody>
          <a:bodyPr lIns="91425" tIns="45700" rIns="91425" bIns="45700" anchor="t" anchorCtr="0">
            <a:noAutofit/>
          </a:bodyPr>
          <a:lstStyle/>
          <a:p>
            <a:pPr marL="0" marR="0" lvl="0" indent="0" algn="l" rtl="0">
              <a:lnSpc>
                <a:spcPct val="85000"/>
              </a:lnSpc>
              <a:spcBef>
                <a:spcPts val="0"/>
              </a:spcBef>
              <a:buSzPct val="25000"/>
              <a:buNone/>
            </a:pPr>
            <a:r>
              <a:rPr lang="en-US" sz="1600" b="0" i="0" u="none" strike="noStrike" cap="none" baseline="0" dirty="0">
                <a:solidFill>
                  <a:schemeClr val="dk1"/>
                </a:solidFill>
                <a:latin typeface="Arial"/>
                <a:ea typeface="Arial"/>
                <a:cs typeface="Arial"/>
                <a:sym typeface="Arial"/>
              </a:rPr>
              <a:t>Performance</a:t>
            </a:r>
          </a:p>
          <a:p>
            <a:pPr marL="0" marR="0" lvl="0" indent="0" algn="l" rtl="0">
              <a:lnSpc>
                <a:spcPct val="85000"/>
              </a:lnSpc>
              <a:spcBef>
                <a:spcPts val="0"/>
              </a:spcBef>
              <a:buSzPct val="25000"/>
              <a:buNone/>
            </a:pPr>
            <a:r>
              <a:rPr lang="en-US" sz="1600" b="0" i="0" u="none" strike="noStrike" cap="none" baseline="0" dirty="0">
                <a:solidFill>
                  <a:schemeClr val="dk1"/>
                </a:solidFill>
                <a:latin typeface="Arial"/>
                <a:ea typeface="Arial"/>
                <a:cs typeface="Arial"/>
                <a:sym typeface="Arial"/>
              </a:rPr>
              <a:t>Reports</a:t>
            </a:r>
          </a:p>
        </p:txBody>
      </p:sp>
      <p:sp>
        <p:nvSpPr>
          <p:cNvPr id="208" name="Shape 208"/>
          <p:cNvSpPr txBox="1"/>
          <p:nvPr/>
        </p:nvSpPr>
        <p:spPr>
          <a:xfrm>
            <a:off x="4264504" y="1524000"/>
            <a:ext cx="1359266" cy="517064"/>
          </a:xfrm>
          <a:prstGeom prst="rect">
            <a:avLst/>
          </a:prstGeom>
          <a:noFill/>
          <a:ln>
            <a:noFill/>
          </a:ln>
        </p:spPr>
        <p:txBody>
          <a:bodyPr lIns="91425" tIns="45700" rIns="91425" bIns="45700" anchor="t" anchorCtr="0">
            <a:noAutofit/>
          </a:bodyPr>
          <a:lstStyle/>
          <a:p>
            <a:pPr marL="0" marR="0" lvl="0" indent="0" algn="r" rtl="0">
              <a:lnSpc>
                <a:spcPct val="85000"/>
              </a:lnSpc>
              <a:spcBef>
                <a:spcPts val="0"/>
              </a:spcBef>
              <a:buSzPct val="25000"/>
              <a:buNone/>
            </a:pPr>
            <a:r>
              <a:rPr lang="en-US" sz="1600" b="0" i="0" u="none" strike="noStrike" cap="none" baseline="0">
                <a:solidFill>
                  <a:schemeClr val="dk1"/>
                </a:solidFill>
                <a:latin typeface="Arial"/>
                <a:ea typeface="Arial"/>
                <a:cs typeface="Arial"/>
                <a:sym typeface="Arial"/>
              </a:rPr>
              <a:t>Resource</a:t>
            </a:r>
          </a:p>
          <a:p>
            <a:pPr marL="0" marR="0" lvl="0" indent="0" algn="r" rtl="0">
              <a:lnSpc>
                <a:spcPct val="85000"/>
              </a:lnSpc>
              <a:spcBef>
                <a:spcPts val="0"/>
              </a:spcBef>
              <a:buSzPct val="25000"/>
              <a:buNone/>
            </a:pPr>
            <a:r>
              <a:rPr lang="en-US" sz="1600" b="0" i="0" u="none" strike="noStrike" cap="none" baseline="0">
                <a:solidFill>
                  <a:schemeClr val="dk1"/>
                </a:solidFill>
                <a:latin typeface="Arial"/>
                <a:ea typeface="Arial"/>
                <a:cs typeface="Arial"/>
                <a:sym typeface="Arial"/>
              </a:rPr>
              <a:t>Assignments</a:t>
            </a:r>
          </a:p>
        </p:txBody>
      </p:sp>
      <p:sp>
        <p:nvSpPr>
          <p:cNvPr id="209" name="Shape 209"/>
          <p:cNvSpPr/>
          <p:nvPr/>
        </p:nvSpPr>
        <p:spPr>
          <a:xfrm>
            <a:off x="4267200" y="1524000"/>
            <a:ext cx="4493103" cy="1034393"/>
          </a:xfrm>
          <a:prstGeom prst="roundRect">
            <a:avLst>
              <a:gd name="adj" fmla="val 16667"/>
            </a:avLst>
          </a:prstGeom>
          <a:noFill/>
          <a:ln w="25400" cap="flat">
            <a:solidFill>
              <a:srgbClr val="C0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600" b="0" i="0" u="none" strike="noStrike" cap="none" baseline="0">
              <a:solidFill>
                <a:schemeClr val="lt1"/>
              </a:solidFill>
              <a:latin typeface="Calibri"/>
              <a:ea typeface="Calibri"/>
              <a:cs typeface="Calibri"/>
              <a:sym typeface="Calibri"/>
            </a:endParaRPr>
          </a:p>
        </p:txBody>
      </p:sp>
      <p:sp>
        <p:nvSpPr>
          <p:cNvPr id="210" name="Shape 210"/>
          <p:cNvSpPr/>
          <p:nvPr/>
        </p:nvSpPr>
        <p:spPr>
          <a:xfrm rot="-5400000" flipH="1">
            <a:off x="4999302" y="2154386"/>
            <a:ext cx="718207" cy="459421"/>
          </a:xfrm>
          <a:prstGeom prst="bentArrow">
            <a:avLst>
              <a:gd name="adj1" fmla="val 22212"/>
              <a:gd name="adj2" fmla="val 25000"/>
              <a:gd name="adj3" fmla="val 25000"/>
              <a:gd name="adj4" fmla="val 43750"/>
            </a:avLst>
          </a:prstGeom>
          <a:solidFill>
            <a:srgbClr val="C00000"/>
          </a:solidFill>
          <a:ln w="25400" cap="flat">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11" name="Shape 211"/>
          <p:cNvSpPr txBox="1"/>
          <p:nvPr/>
        </p:nvSpPr>
        <p:spPr>
          <a:xfrm rot="10800000" flipH="1">
            <a:off x="5128671" y="2024982"/>
            <a:ext cx="459421" cy="718207"/>
          </a:xfrm>
          <a:prstGeom prst="rect">
            <a:avLst/>
          </a:prstGeom>
          <a:noFill/>
          <a:ln>
            <a:noFill/>
          </a:ln>
        </p:spPr>
        <p:txBody>
          <a:bodyPr lIns="91425" tIns="45700" rIns="91425" bIns="45700" anchor="ctr" anchorCtr="0">
            <a:noAutofit/>
          </a:bodyPr>
          <a:lstStyle/>
          <a:p>
            <a:pPr marL="0" marR="0" lvl="0" indent="0" algn="l" rtl="0">
              <a:spcBef>
                <a:spcPts val="0"/>
              </a:spcBef>
              <a:buNone/>
            </a:pPr>
            <a:endParaRPr sz="1600" b="0" i="0" u="none" strike="noStrike" cap="none" baseline="0">
              <a:solidFill>
                <a:srgbClr val="000000"/>
              </a:solidFill>
              <a:latin typeface="Calibri"/>
              <a:ea typeface="Calibri"/>
              <a:cs typeface="Calibri"/>
              <a:sym typeface="Calibri"/>
            </a:endParaRPr>
          </a:p>
        </p:txBody>
      </p:sp>
      <p:sp>
        <p:nvSpPr>
          <p:cNvPr id="212" name="Shape 212"/>
          <p:cNvSpPr/>
          <p:nvPr/>
        </p:nvSpPr>
        <p:spPr>
          <a:xfrm>
            <a:off x="5521498" y="1684283"/>
            <a:ext cx="1791006" cy="825061"/>
          </a:xfrm>
          <a:prstGeom prst="ellipse">
            <a:avLst/>
          </a:prstGeom>
          <a:solidFill>
            <a:srgbClr val="FFFF00"/>
          </a:solidFill>
          <a:ln w="25400"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600" b="0" i="0" u="none" strike="noStrike" cap="none" baseline="0">
              <a:solidFill>
                <a:schemeClr val="dk1"/>
              </a:solidFill>
              <a:latin typeface="Calibri"/>
              <a:ea typeface="Calibri"/>
              <a:cs typeface="Calibri"/>
              <a:sym typeface="Calibri"/>
            </a:endParaRPr>
          </a:p>
        </p:txBody>
      </p:sp>
      <p:sp>
        <p:nvSpPr>
          <p:cNvPr id="213" name="Shape 213"/>
          <p:cNvSpPr/>
          <p:nvPr/>
        </p:nvSpPr>
        <p:spPr>
          <a:xfrm flipH="1">
            <a:off x="7309668" y="1970690"/>
            <a:ext cx="368904" cy="756745"/>
          </a:xfrm>
          <a:prstGeom prst="bentArrow">
            <a:avLst>
              <a:gd name="adj1" fmla="val 25000"/>
              <a:gd name="adj2" fmla="val 28653"/>
              <a:gd name="adj3" fmla="val 25000"/>
              <a:gd name="adj4" fmla="val 43750"/>
            </a:avLst>
          </a:prstGeom>
          <a:solidFill>
            <a:srgbClr val="C00000"/>
          </a:solidFill>
          <a:ln w="25400" cap="flat">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14" name="Shape 214"/>
          <p:cNvSpPr txBox="1"/>
          <p:nvPr/>
        </p:nvSpPr>
        <p:spPr>
          <a:xfrm rot="-5400000" flipH="1">
            <a:off x="7115733" y="2164595"/>
            <a:ext cx="756745" cy="368904"/>
          </a:xfrm>
          <a:prstGeom prst="rect">
            <a:avLst/>
          </a:prstGeom>
          <a:noFill/>
          <a:ln>
            <a:noFill/>
          </a:ln>
        </p:spPr>
        <p:txBody>
          <a:bodyPr lIns="91425" tIns="45700" rIns="91425" bIns="45700" anchor="ctr" anchorCtr="0">
            <a:noAutofit/>
          </a:bodyPr>
          <a:lstStyle/>
          <a:p>
            <a:pPr marL="0" marR="0" lvl="0" indent="0" algn="l" rtl="0">
              <a:spcBef>
                <a:spcPts val="0"/>
              </a:spcBef>
              <a:buNone/>
            </a:pPr>
            <a:endParaRPr sz="1600" b="0" i="0" u="none" strike="noStrike" cap="none" baseline="0">
              <a:solidFill>
                <a:srgbClr val="000000"/>
              </a:solidFill>
              <a:latin typeface="Calibri"/>
              <a:ea typeface="Calibri"/>
              <a:cs typeface="Calibri"/>
              <a:sym typeface="Calibri"/>
            </a:endParaRPr>
          </a:p>
        </p:txBody>
      </p:sp>
      <p:sp>
        <p:nvSpPr>
          <p:cNvPr id="215" name="Shape 215"/>
          <p:cNvSpPr txBox="1"/>
          <p:nvPr/>
        </p:nvSpPr>
        <p:spPr>
          <a:xfrm>
            <a:off x="5983532" y="1828800"/>
            <a:ext cx="846104" cy="517064"/>
          </a:xfrm>
          <a:prstGeom prst="rect">
            <a:avLst/>
          </a:prstGeom>
          <a:noFill/>
          <a:ln>
            <a:noFill/>
          </a:ln>
        </p:spPr>
        <p:txBody>
          <a:bodyPr lIns="91425" tIns="45700" rIns="91425" bIns="45700" anchor="t" anchorCtr="0">
            <a:noAutofit/>
          </a:bodyPr>
          <a:lstStyle/>
          <a:p>
            <a:pPr marL="0" marR="0" lvl="0" indent="0" algn="ctr" rtl="0">
              <a:lnSpc>
                <a:spcPct val="85000"/>
              </a:lnSpc>
              <a:spcBef>
                <a:spcPts val="0"/>
              </a:spcBef>
              <a:buSzPct val="25000"/>
              <a:buNone/>
            </a:pPr>
            <a:r>
              <a:rPr lang="en-US" sz="1600" b="0" i="0" u="none" strike="noStrike" cap="none" baseline="0">
                <a:solidFill>
                  <a:schemeClr val="dk1"/>
                </a:solidFill>
                <a:latin typeface="Arial"/>
                <a:ea typeface="Arial"/>
                <a:cs typeface="Arial"/>
                <a:sym typeface="Arial"/>
              </a:rPr>
              <a:t>Control</a:t>
            </a:r>
          </a:p>
          <a:p>
            <a:pPr marL="0" marR="0" lvl="0" indent="0" algn="ctr" rtl="0">
              <a:lnSpc>
                <a:spcPct val="85000"/>
              </a:lnSpc>
              <a:spcBef>
                <a:spcPts val="0"/>
              </a:spcBef>
              <a:buSzPct val="25000"/>
              <a:buNone/>
            </a:pPr>
            <a:r>
              <a:rPr lang="en-US" sz="1600" b="0" i="0" u="none" strike="noStrike" cap="none" baseline="0">
                <a:solidFill>
                  <a:schemeClr val="dk1"/>
                </a:solidFill>
                <a:latin typeface="Arial"/>
                <a:ea typeface="Arial"/>
                <a:cs typeface="Arial"/>
                <a:sym typeface="Arial"/>
              </a:rPr>
              <a:t>Plane</a:t>
            </a:r>
          </a:p>
        </p:txBody>
      </p:sp>
      <p:sp>
        <p:nvSpPr>
          <p:cNvPr id="216" name="Shape 216"/>
          <p:cNvSpPr txBox="1"/>
          <p:nvPr/>
        </p:nvSpPr>
        <p:spPr>
          <a:xfrm>
            <a:off x="5029200" y="3657600"/>
            <a:ext cx="609935"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1" u="none" strike="noStrike" cap="none" baseline="0">
                <a:solidFill>
                  <a:schemeClr val="dk1"/>
                </a:solidFill>
                <a:latin typeface="Arial"/>
                <a:ea typeface="Arial"/>
                <a:cs typeface="Arial"/>
                <a:sym typeface="Arial"/>
              </a:rPr>
              <a:t>Cell</a:t>
            </a:r>
          </a:p>
        </p:txBody>
      </p:sp>
      <p:sp>
        <p:nvSpPr>
          <p:cNvPr id="217" name="Shape 217"/>
          <p:cNvSpPr/>
          <p:nvPr/>
        </p:nvSpPr>
        <p:spPr>
          <a:xfrm>
            <a:off x="6934200" y="3352800"/>
            <a:ext cx="1371599" cy="685799"/>
          </a:xfrm>
          <a:prstGeom prst="roundRect">
            <a:avLst>
              <a:gd name="adj" fmla="val 16667"/>
            </a:avLst>
          </a:prstGeom>
          <a:solidFill>
            <a:schemeClr val="lt1"/>
          </a:solidFill>
          <a:ln w="57150"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18" name="Shape 218"/>
          <p:cNvSpPr txBox="1"/>
          <p:nvPr/>
        </p:nvSpPr>
        <p:spPr>
          <a:xfrm>
            <a:off x="6934200" y="3352800"/>
            <a:ext cx="1351523"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0" i="1" u="none" strike="noStrike" cap="none" baseline="0">
                <a:solidFill>
                  <a:schemeClr val="dk1"/>
                </a:solidFill>
                <a:latin typeface="Arial"/>
                <a:ea typeface="Arial"/>
                <a:cs typeface="Arial"/>
                <a:sym typeface="Arial"/>
              </a:rPr>
              <a:t>Application1</a:t>
            </a:r>
          </a:p>
        </p:txBody>
      </p:sp>
      <p:sp>
        <p:nvSpPr>
          <p:cNvPr id="219" name="Shape 219"/>
          <p:cNvSpPr txBox="1"/>
          <p:nvPr/>
        </p:nvSpPr>
        <p:spPr>
          <a:xfrm>
            <a:off x="7315200" y="3657600"/>
            <a:ext cx="609935"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1" u="none" strike="noStrike" cap="none" baseline="0">
                <a:solidFill>
                  <a:schemeClr val="dk1"/>
                </a:solidFill>
                <a:latin typeface="Arial"/>
                <a:ea typeface="Arial"/>
                <a:cs typeface="Arial"/>
                <a:sym typeface="Arial"/>
              </a:rPr>
              <a:t>Cell</a:t>
            </a:r>
          </a:p>
        </p:txBody>
      </p:sp>
      <p:sp>
        <p:nvSpPr>
          <p:cNvPr id="220" name="Shape 220"/>
          <p:cNvSpPr/>
          <p:nvPr/>
        </p:nvSpPr>
        <p:spPr>
          <a:xfrm>
            <a:off x="5867400" y="4724400"/>
            <a:ext cx="1219199" cy="1736158"/>
          </a:xfrm>
          <a:prstGeom prst="roundRect">
            <a:avLst>
              <a:gd name="adj" fmla="val 16667"/>
            </a:avLst>
          </a:prstGeom>
          <a:solidFill>
            <a:schemeClr val="lt1"/>
          </a:solidFill>
          <a:ln w="57150" cap="flat">
            <a:solidFill>
              <a:schemeClr val="dk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221" name="Shape 221"/>
          <p:cNvSpPr/>
          <p:nvPr/>
        </p:nvSpPr>
        <p:spPr>
          <a:xfrm>
            <a:off x="5943600" y="4800600"/>
            <a:ext cx="1093073" cy="407376"/>
          </a:xfrm>
          <a:prstGeom prst="snip2DiagRect">
            <a:avLst>
              <a:gd name="adj1" fmla="val 0"/>
              <a:gd name="adj2" fmla="val 16667"/>
            </a:avLst>
          </a:prstGeom>
          <a:solidFill>
            <a:srgbClr val="CCFFCC"/>
          </a:solidFill>
          <a:ln w="19050"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400" b="1" i="0" u="none" strike="noStrike" cap="none" baseline="0" dirty="0" err="1">
                <a:solidFill>
                  <a:schemeClr val="dk1"/>
                </a:solidFill>
                <a:latin typeface="Calibri"/>
                <a:ea typeface="Calibri"/>
                <a:cs typeface="Calibri"/>
                <a:sym typeface="Calibri"/>
              </a:rPr>
              <a:t>QoS</a:t>
            </a:r>
            <a:r>
              <a:rPr lang="en-US" sz="1400" b="1" i="0" u="none" strike="noStrike" cap="none" baseline="0" dirty="0">
                <a:solidFill>
                  <a:schemeClr val="dk1"/>
                </a:solidFill>
                <a:latin typeface="Calibri"/>
                <a:ea typeface="Calibri"/>
                <a:cs typeface="Calibri"/>
                <a:sym typeface="Calibri"/>
              </a:rPr>
              <a:t>-aware</a:t>
            </a:r>
          </a:p>
          <a:p>
            <a:pPr marL="0" marR="0" lvl="0" indent="0" algn="ctr" rtl="0">
              <a:spcBef>
                <a:spcPts val="0"/>
              </a:spcBef>
              <a:buSzPct val="25000"/>
              <a:buNone/>
            </a:pPr>
            <a:r>
              <a:rPr lang="en-US" sz="1400" b="1" i="0" u="none" strike="noStrike" cap="none" baseline="0" dirty="0">
                <a:solidFill>
                  <a:schemeClr val="dk1"/>
                </a:solidFill>
                <a:latin typeface="Calibri"/>
                <a:ea typeface="Calibri"/>
                <a:cs typeface="Calibri"/>
                <a:sym typeface="Calibri"/>
              </a:rPr>
              <a:t>Scheduler</a:t>
            </a:r>
          </a:p>
        </p:txBody>
      </p:sp>
      <p:sp>
        <p:nvSpPr>
          <p:cNvPr id="222" name="Shape 222"/>
          <p:cNvSpPr txBox="1"/>
          <p:nvPr/>
        </p:nvSpPr>
        <p:spPr>
          <a:xfrm>
            <a:off x="5867400" y="5257800"/>
            <a:ext cx="1003059" cy="517064"/>
          </a:xfrm>
          <a:prstGeom prst="rect">
            <a:avLst/>
          </a:prstGeom>
          <a:noFill/>
          <a:ln>
            <a:noFill/>
          </a:ln>
        </p:spPr>
        <p:txBody>
          <a:bodyPr lIns="91425" tIns="45700" rIns="91425" bIns="45700" anchor="t" anchorCtr="0">
            <a:noAutofit/>
          </a:bodyPr>
          <a:lstStyle/>
          <a:p>
            <a:pPr marL="0" marR="0" lvl="0" indent="0" algn="ctr" rtl="0">
              <a:lnSpc>
                <a:spcPct val="85000"/>
              </a:lnSpc>
              <a:spcBef>
                <a:spcPts val="0"/>
              </a:spcBef>
              <a:buSzPct val="25000"/>
              <a:buNone/>
            </a:pPr>
            <a:r>
              <a:rPr lang="en-US" sz="1600" b="0" i="1" u="none" strike="noStrike" cap="none" baseline="0">
                <a:solidFill>
                  <a:schemeClr val="dk1"/>
                </a:solidFill>
                <a:latin typeface="Arial"/>
                <a:ea typeface="Arial"/>
                <a:cs typeface="Arial"/>
                <a:sym typeface="Arial"/>
              </a:rPr>
              <a:t>Block</a:t>
            </a:r>
          </a:p>
          <a:p>
            <a:pPr marL="0" marR="0" lvl="0" indent="0" algn="ctr" rtl="0">
              <a:lnSpc>
                <a:spcPct val="85000"/>
              </a:lnSpc>
              <a:spcBef>
                <a:spcPts val="0"/>
              </a:spcBef>
              <a:buSzPct val="25000"/>
              <a:buNone/>
            </a:pPr>
            <a:r>
              <a:rPr lang="en-US" sz="1600" b="0" i="1" u="none" strike="noStrike" cap="none" baseline="0">
                <a:solidFill>
                  <a:schemeClr val="dk1"/>
                </a:solidFill>
                <a:latin typeface="Arial"/>
                <a:ea typeface="Arial"/>
                <a:cs typeface="Arial"/>
                <a:sym typeface="Arial"/>
              </a:rPr>
              <a:t>Service</a:t>
            </a:r>
          </a:p>
        </p:txBody>
      </p:sp>
      <p:sp>
        <p:nvSpPr>
          <p:cNvPr id="223" name="Shape 223"/>
          <p:cNvSpPr/>
          <p:nvPr/>
        </p:nvSpPr>
        <p:spPr>
          <a:xfrm>
            <a:off x="7239000" y="4724400"/>
            <a:ext cx="1219199" cy="1736158"/>
          </a:xfrm>
          <a:prstGeom prst="roundRect">
            <a:avLst>
              <a:gd name="adj" fmla="val 16667"/>
            </a:avLst>
          </a:prstGeom>
          <a:solidFill>
            <a:schemeClr val="lt1"/>
          </a:solidFill>
          <a:ln w="57150" cap="flat">
            <a:solidFill>
              <a:schemeClr val="dk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224" name="Shape 224"/>
          <p:cNvSpPr/>
          <p:nvPr/>
        </p:nvSpPr>
        <p:spPr>
          <a:xfrm>
            <a:off x="7315200" y="4800600"/>
            <a:ext cx="1093073" cy="407376"/>
          </a:xfrm>
          <a:prstGeom prst="snip2DiagRect">
            <a:avLst>
              <a:gd name="adj1" fmla="val 0"/>
              <a:gd name="adj2" fmla="val 16667"/>
            </a:avLst>
          </a:prstGeom>
          <a:solidFill>
            <a:srgbClr val="CCFFCC"/>
          </a:solidFill>
          <a:ln w="19050"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400" b="1" i="0" u="none" strike="noStrike" cap="none" baseline="0" dirty="0" err="1">
                <a:solidFill>
                  <a:schemeClr val="dk1"/>
                </a:solidFill>
                <a:latin typeface="Calibri"/>
                <a:ea typeface="Calibri"/>
                <a:cs typeface="Calibri"/>
                <a:sym typeface="Calibri"/>
              </a:rPr>
              <a:t>QoS</a:t>
            </a:r>
            <a:r>
              <a:rPr lang="en-US" sz="1400" b="1" i="0" u="none" strike="noStrike" cap="none" baseline="0" dirty="0">
                <a:solidFill>
                  <a:schemeClr val="dk1"/>
                </a:solidFill>
                <a:latin typeface="Calibri"/>
                <a:ea typeface="Calibri"/>
                <a:cs typeface="Calibri"/>
                <a:sym typeface="Calibri"/>
              </a:rPr>
              <a:t>-aware</a:t>
            </a:r>
          </a:p>
          <a:p>
            <a:pPr marL="0" marR="0" lvl="0" indent="0" algn="ctr" rtl="0">
              <a:spcBef>
                <a:spcPts val="0"/>
              </a:spcBef>
              <a:buSzPct val="25000"/>
              <a:buNone/>
            </a:pPr>
            <a:r>
              <a:rPr lang="en-US" sz="1400" b="1" i="0" u="none" strike="noStrike" cap="none" baseline="0" dirty="0">
                <a:solidFill>
                  <a:schemeClr val="dk1"/>
                </a:solidFill>
                <a:latin typeface="Calibri"/>
                <a:ea typeface="Calibri"/>
                <a:cs typeface="Calibri"/>
                <a:sym typeface="Calibri"/>
              </a:rPr>
              <a:t>Scheduler</a:t>
            </a:r>
          </a:p>
        </p:txBody>
      </p:sp>
      <p:sp>
        <p:nvSpPr>
          <p:cNvPr id="225" name="Shape 225"/>
          <p:cNvSpPr txBox="1"/>
          <p:nvPr/>
        </p:nvSpPr>
        <p:spPr>
          <a:xfrm>
            <a:off x="7239000" y="5257800"/>
            <a:ext cx="1003059" cy="517064"/>
          </a:xfrm>
          <a:prstGeom prst="rect">
            <a:avLst/>
          </a:prstGeom>
          <a:noFill/>
          <a:ln>
            <a:noFill/>
          </a:ln>
        </p:spPr>
        <p:txBody>
          <a:bodyPr lIns="91425" tIns="45700" rIns="91425" bIns="45700" anchor="t" anchorCtr="0">
            <a:noAutofit/>
          </a:bodyPr>
          <a:lstStyle/>
          <a:p>
            <a:pPr marL="0" marR="0" lvl="0" indent="0" algn="ctr" rtl="0">
              <a:lnSpc>
                <a:spcPct val="85000"/>
              </a:lnSpc>
              <a:spcBef>
                <a:spcPts val="0"/>
              </a:spcBef>
              <a:buSzPct val="25000"/>
              <a:buNone/>
            </a:pPr>
            <a:r>
              <a:rPr lang="en-US" sz="1600" b="0" i="1" u="none" strike="noStrike" cap="none" baseline="0">
                <a:solidFill>
                  <a:schemeClr val="dk1"/>
                </a:solidFill>
                <a:latin typeface="Arial"/>
                <a:ea typeface="Arial"/>
                <a:cs typeface="Arial"/>
                <a:sym typeface="Arial"/>
              </a:rPr>
              <a:t>NW</a:t>
            </a:r>
          </a:p>
          <a:p>
            <a:pPr marL="0" marR="0" lvl="0" indent="0" algn="ctr" rtl="0">
              <a:lnSpc>
                <a:spcPct val="85000"/>
              </a:lnSpc>
              <a:spcBef>
                <a:spcPts val="0"/>
              </a:spcBef>
              <a:buSzPct val="25000"/>
              <a:buNone/>
            </a:pPr>
            <a:r>
              <a:rPr lang="en-US" sz="1600" b="0" i="1" u="none" strike="noStrike" cap="none" baseline="0">
                <a:solidFill>
                  <a:schemeClr val="dk1"/>
                </a:solidFill>
                <a:latin typeface="Arial"/>
                <a:ea typeface="Arial"/>
                <a:cs typeface="Arial"/>
                <a:sym typeface="Arial"/>
              </a:rPr>
              <a:t>Service</a:t>
            </a:r>
          </a:p>
        </p:txBody>
      </p:sp>
      <p:pic>
        <p:nvPicPr>
          <p:cNvPr id="226" name="Shape 226"/>
          <p:cNvPicPr preferRelativeResize="0"/>
          <p:nvPr/>
        </p:nvPicPr>
        <p:blipFill rotWithShape="1">
          <a:blip r:embed="rId4">
            <a:alphaModFix/>
          </a:blip>
          <a:srcRect/>
          <a:stretch/>
        </p:blipFill>
        <p:spPr>
          <a:xfrm>
            <a:off x="6172200" y="5791200"/>
            <a:ext cx="586394" cy="590877"/>
          </a:xfrm>
          <a:prstGeom prst="rect">
            <a:avLst/>
          </a:prstGeom>
          <a:noFill/>
          <a:ln>
            <a:noFill/>
          </a:ln>
        </p:spPr>
      </p:pic>
      <p:pic>
        <p:nvPicPr>
          <p:cNvPr id="227" name="Shape 227"/>
          <p:cNvPicPr preferRelativeResize="0"/>
          <p:nvPr/>
        </p:nvPicPr>
        <p:blipFill rotWithShape="1">
          <a:blip r:embed="rId5">
            <a:alphaModFix/>
          </a:blip>
          <a:srcRect/>
          <a:stretch/>
        </p:blipFill>
        <p:spPr>
          <a:xfrm rot="689278" flipH="1">
            <a:off x="7488955" y="5697231"/>
            <a:ext cx="651639" cy="644875"/>
          </a:xfrm>
          <a:prstGeom prst="rect">
            <a:avLst/>
          </a:prstGeom>
          <a:noFill/>
          <a:ln>
            <a:noFill/>
          </a:ln>
        </p:spPr>
      </p:pic>
      <p:cxnSp>
        <p:nvCxnSpPr>
          <p:cNvPr id="228" name="Shape 228"/>
          <p:cNvCxnSpPr>
            <a:stCxn id="217" idx="2"/>
            <a:endCxn id="223" idx="0"/>
          </p:cNvCxnSpPr>
          <p:nvPr/>
        </p:nvCxnSpPr>
        <p:spPr>
          <a:xfrm>
            <a:off x="7620000" y="4038599"/>
            <a:ext cx="228600" cy="685801"/>
          </a:xfrm>
          <a:prstGeom prst="straightConnector1">
            <a:avLst/>
          </a:prstGeom>
          <a:noFill/>
          <a:ln w="38100" cap="flat">
            <a:solidFill>
              <a:schemeClr val="accent1"/>
            </a:solidFill>
            <a:prstDash val="solid"/>
            <a:round/>
            <a:headEnd type="stealth" w="lg" len="lg"/>
            <a:tailEnd type="stealth" w="lg" len="lg"/>
          </a:ln>
        </p:spPr>
      </p:cxnSp>
      <p:cxnSp>
        <p:nvCxnSpPr>
          <p:cNvPr id="229" name="Shape 229"/>
          <p:cNvCxnSpPr>
            <a:stCxn id="217" idx="2"/>
            <a:endCxn id="220" idx="0"/>
          </p:cNvCxnSpPr>
          <p:nvPr/>
        </p:nvCxnSpPr>
        <p:spPr>
          <a:xfrm flipH="1">
            <a:off x="6477000" y="4038599"/>
            <a:ext cx="1143000" cy="685801"/>
          </a:xfrm>
          <a:prstGeom prst="straightConnector1">
            <a:avLst/>
          </a:prstGeom>
          <a:noFill/>
          <a:ln w="38100" cap="flat">
            <a:solidFill>
              <a:schemeClr val="accent1"/>
            </a:solidFill>
            <a:prstDash val="solid"/>
            <a:round/>
            <a:headEnd type="stealth" w="lg" len="lg"/>
            <a:tailEnd type="stealth" w="lg" len="lg"/>
          </a:ln>
        </p:spPr>
      </p:cxnSp>
      <p:cxnSp>
        <p:nvCxnSpPr>
          <p:cNvPr id="230" name="Shape 230"/>
          <p:cNvCxnSpPr>
            <a:stCxn id="217" idx="2"/>
            <a:endCxn id="202" idx="0"/>
          </p:cNvCxnSpPr>
          <p:nvPr/>
        </p:nvCxnSpPr>
        <p:spPr>
          <a:xfrm flipH="1">
            <a:off x="5105400" y="4038599"/>
            <a:ext cx="2514600" cy="685801"/>
          </a:xfrm>
          <a:prstGeom prst="straightConnector1">
            <a:avLst/>
          </a:prstGeom>
          <a:noFill/>
          <a:ln w="38100" cap="flat">
            <a:solidFill>
              <a:schemeClr val="accent1"/>
            </a:solidFill>
            <a:prstDash val="solid"/>
            <a:round/>
            <a:headEnd type="stealth" w="lg" len="lg"/>
            <a:tailEnd type="stealth" w="lg" len="lg"/>
          </a:ln>
        </p:spPr>
      </p:cxnSp>
      <p:cxnSp>
        <p:nvCxnSpPr>
          <p:cNvPr id="231" name="Shape 231"/>
          <p:cNvCxnSpPr>
            <a:stCxn id="200" idx="2"/>
            <a:endCxn id="220" idx="0"/>
          </p:cNvCxnSpPr>
          <p:nvPr/>
        </p:nvCxnSpPr>
        <p:spPr>
          <a:xfrm>
            <a:off x="5334000" y="4038599"/>
            <a:ext cx="1143000" cy="685801"/>
          </a:xfrm>
          <a:prstGeom prst="straightConnector1">
            <a:avLst/>
          </a:prstGeom>
          <a:noFill/>
          <a:ln w="38100" cap="flat">
            <a:solidFill>
              <a:schemeClr val="accent1"/>
            </a:solidFill>
            <a:prstDash val="solid"/>
            <a:round/>
            <a:headEnd type="stealth" w="lg" len="lg"/>
            <a:tailEnd type="stealth" w="lg" len="lg"/>
          </a:ln>
        </p:spPr>
      </p:cxnSp>
      <p:cxnSp>
        <p:nvCxnSpPr>
          <p:cNvPr id="232" name="Shape 232"/>
          <p:cNvCxnSpPr>
            <a:stCxn id="200" idx="2"/>
            <a:endCxn id="202" idx="0"/>
          </p:cNvCxnSpPr>
          <p:nvPr/>
        </p:nvCxnSpPr>
        <p:spPr>
          <a:xfrm flipH="1">
            <a:off x="5105400" y="4038599"/>
            <a:ext cx="228600" cy="685801"/>
          </a:xfrm>
          <a:prstGeom prst="straightConnector1">
            <a:avLst/>
          </a:prstGeom>
          <a:noFill/>
          <a:ln w="38100" cap="flat">
            <a:solidFill>
              <a:schemeClr val="accent1"/>
            </a:solidFill>
            <a:prstDash val="solid"/>
            <a:round/>
            <a:headEnd type="stealth" w="lg" len="lg"/>
            <a:tailEnd type="stealth" w="lg" len="lg"/>
          </a:ln>
        </p:spPr>
      </p:cxnSp>
      <p:sp>
        <p:nvSpPr>
          <p:cNvPr id="233" name="Shape 233"/>
          <p:cNvSpPr/>
          <p:nvPr/>
        </p:nvSpPr>
        <p:spPr>
          <a:xfrm>
            <a:off x="5638800" y="4191000"/>
            <a:ext cx="1676399" cy="304799"/>
          </a:xfrm>
          <a:prstGeom prst="roundRect">
            <a:avLst>
              <a:gd name="adj" fmla="val 16667"/>
            </a:avLst>
          </a:prstGeom>
          <a:solidFill>
            <a:srgbClr val="366092">
              <a:alpha val="54901"/>
            </a:srgbClr>
          </a:solidFill>
          <a:ln w="2857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Calibri"/>
                <a:ea typeface="Calibri"/>
                <a:cs typeface="Calibri"/>
                <a:sym typeface="Calibri"/>
              </a:rPr>
              <a:t>Channels</a:t>
            </a:r>
          </a:p>
        </p:txBody>
      </p:sp>
      <p:sp>
        <p:nvSpPr>
          <p:cNvPr id="41"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1600" smtClean="0"/>
              <a:t>19</a:t>
            </a:fld>
            <a:endParaRPr lang="en-US" sz="1600" dirty="0"/>
          </a:p>
        </p:txBody>
      </p:sp>
    </p:spTree>
    <p:extLst>
      <p:ext uri="{BB962C8B-B14F-4D97-AF65-F5344CB8AC3E}">
        <p14:creationId xmlns:p14="http://schemas.microsoft.com/office/powerpoint/2010/main" val="197360383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p:nvPr/>
        </p:nvSpPr>
        <p:spPr>
          <a:xfrm>
            <a:off x="2209800" y="304800"/>
            <a:ext cx="5151437" cy="762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This Talk</a:t>
            </a:r>
            <a:endParaRPr lang="en-US" sz="4400" b="0" i="0" u="none" strike="noStrike" cap="none" baseline="0" dirty="0">
              <a:solidFill>
                <a:schemeClr val="dk1"/>
              </a:solidFill>
              <a:latin typeface="Calibri"/>
              <a:ea typeface="Calibri"/>
              <a:cs typeface="Calibri"/>
              <a:sym typeface="Calibri"/>
            </a:endParaRPr>
          </a:p>
        </p:txBody>
      </p:sp>
      <p:sp>
        <p:nvSpPr>
          <p:cNvPr id="2" name="Trapezoid 1"/>
          <p:cNvSpPr/>
          <p:nvPr/>
        </p:nvSpPr>
        <p:spPr>
          <a:xfrm flipV="1">
            <a:off x="4267200" y="1600200"/>
            <a:ext cx="4419600" cy="4724400"/>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rapezoid 2"/>
          <p:cNvSpPr/>
          <p:nvPr/>
        </p:nvSpPr>
        <p:spPr>
          <a:xfrm flipV="1">
            <a:off x="5181600" y="5410200"/>
            <a:ext cx="2590800" cy="838200"/>
          </a:xfrm>
          <a:prstGeom prst="trapezoid">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4" name="TextBox 3"/>
          <p:cNvSpPr txBox="1"/>
          <p:nvPr/>
        </p:nvSpPr>
        <p:spPr>
          <a:xfrm>
            <a:off x="6019800" y="5715000"/>
            <a:ext cx="962949" cy="307777"/>
          </a:xfrm>
          <a:prstGeom prst="rect">
            <a:avLst/>
          </a:prstGeom>
          <a:noFill/>
        </p:spPr>
        <p:txBody>
          <a:bodyPr wrap="none" rtlCol="0">
            <a:spAutoFit/>
          </a:bodyPr>
          <a:lstStyle/>
          <a:p>
            <a:r>
              <a:rPr lang="en-US" dirty="0" smtClean="0">
                <a:solidFill>
                  <a:srgbClr val="7F7F7F"/>
                </a:solidFill>
              </a:rPr>
              <a:t>Hardware</a:t>
            </a:r>
            <a:endParaRPr lang="en-US" dirty="0">
              <a:solidFill>
                <a:srgbClr val="7F7F7F"/>
              </a:solidFill>
            </a:endParaRPr>
          </a:p>
        </p:txBody>
      </p:sp>
      <p:sp>
        <p:nvSpPr>
          <p:cNvPr id="18" name="Trapezoid 17"/>
          <p:cNvSpPr/>
          <p:nvPr/>
        </p:nvSpPr>
        <p:spPr>
          <a:xfrm flipV="1">
            <a:off x="4953000" y="4419600"/>
            <a:ext cx="3048000" cy="914400"/>
          </a:xfrm>
          <a:prstGeom prst="trapezoi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sp>
        <p:nvSpPr>
          <p:cNvPr id="19" name="TextBox 18"/>
          <p:cNvSpPr txBox="1"/>
          <p:nvPr/>
        </p:nvSpPr>
        <p:spPr>
          <a:xfrm>
            <a:off x="5486400" y="4724400"/>
            <a:ext cx="2056973" cy="307777"/>
          </a:xfrm>
          <a:prstGeom prst="rect">
            <a:avLst/>
          </a:prstGeom>
          <a:noFill/>
        </p:spPr>
        <p:txBody>
          <a:bodyPr wrap="none" rtlCol="0">
            <a:spAutoFit/>
          </a:bodyPr>
          <a:lstStyle/>
          <a:p>
            <a:r>
              <a:rPr lang="en-US" dirty="0" smtClean="0">
                <a:solidFill>
                  <a:schemeClr val="bg1">
                    <a:lumMod val="50000"/>
                  </a:schemeClr>
                </a:solidFill>
              </a:rPr>
              <a:t>Resource Management</a:t>
            </a:r>
            <a:endParaRPr lang="en-US" dirty="0">
              <a:solidFill>
                <a:schemeClr val="bg1">
                  <a:lumMod val="50000"/>
                </a:schemeClr>
              </a:solidFill>
            </a:endParaRPr>
          </a:p>
        </p:txBody>
      </p:sp>
      <p:sp>
        <p:nvSpPr>
          <p:cNvPr id="25" name="Trapezoid 24"/>
          <p:cNvSpPr/>
          <p:nvPr/>
        </p:nvSpPr>
        <p:spPr>
          <a:xfrm flipV="1">
            <a:off x="4724400" y="3429000"/>
            <a:ext cx="3505200" cy="914400"/>
          </a:xfrm>
          <a:prstGeom prst="trapezoid">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26" name="TextBox 25"/>
          <p:cNvSpPr txBox="1"/>
          <p:nvPr/>
        </p:nvSpPr>
        <p:spPr>
          <a:xfrm>
            <a:off x="5257800" y="3733800"/>
            <a:ext cx="2329810" cy="307777"/>
          </a:xfrm>
          <a:prstGeom prst="rect">
            <a:avLst/>
          </a:prstGeom>
          <a:noFill/>
        </p:spPr>
        <p:txBody>
          <a:bodyPr wrap="none" rtlCol="0">
            <a:spAutoFit/>
          </a:bodyPr>
          <a:lstStyle/>
          <a:p>
            <a:r>
              <a:rPr lang="en-US" dirty="0" smtClean="0">
                <a:solidFill>
                  <a:schemeClr val="bg1">
                    <a:lumMod val="50000"/>
                  </a:schemeClr>
                </a:solidFill>
              </a:rPr>
              <a:t>Frameworks and Runtimes</a:t>
            </a:r>
            <a:endParaRPr lang="en-US" dirty="0">
              <a:solidFill>
                <a:schemeClr val="bg1">
                  <a:lumMod val="50000"/>
                </a:schemeClr>
              </a:solidFill>
            </a:endParaRPr>
          </a:p>
        </p:txBody>
      </p:sp>
      <p:sp>
        <p:nvSpPr>
          <p:cNvPr id="27" name="Trapezoid 26"/>
          <p:cNvSpPr/>
          <p:nvPr/>
        </p:nvSpPr>
        <p:spPr>
          <a:xfrm flipV="1">
            <a:off x="4495800" y="2438400"/>
            <a:ext cx="3962400" cy="914400"/>
          </a:xfrm>
          <a:prstGeom prst="trapezoi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29" name="TextBox 28"/>
          <p:cNvSpPr txBox="1"/>
          <p:nvPr/>
        </p:nvSpPr>
        <p:spPr>
          <a:xfrm>
            <a:off x="5334000" y="2743200"/>
            <a:ext cx="2240480" cy="307777"/>
          </a:xfrm>
          <a:prstGeom prst="rect">
            <a:avLst/>
          </a:prstGeom>
          <a:noFill/>
        </p:spPr>
        <p:txBody>
          <a:bodyPr wrap="none" rtlCol="0">
            <a:spAutoFit/>
          </a:bodyPr>
          <a:lstStyle/>
          <a:p>
            <a:r>
              <a:rPr lang="en-US" dirty="0" smtClean="0">
                <a:solidFill>
                  <a:schemeClr val="bg1">
                    <a:lumMod val="50000"/>
                  </a:schemeClr>
                </a:solidFill>
              </a:rPr>
              <a:t>Applications and Services</a:t>
            </a:r>
            <a:endParaRPr lang="en-US" dirty="0">
              <a:solidFill>
                <a:schemeClr val="bg1">
                  <a:lumMod val="50000"/>
                </a:schemeClr>
              </a:solidFill>
            </a:endParaRPr>
          </a:p>
        </p:txBody>
      </p:sp>
      <p:sp>
        <p:nvSpPr>
          <p:cNvPr id="30" name="TextBox 29"/>
          <p:cNvSpPr txBox="1"/>
          <p:nvPr/>
        </p:nvSpPr>
        <p:spPr>
          <a:xfrm>
            <a:off x="5105400" y="1752600"/>
            <a:ext cx="2839239" cy="400110"/>
          </a:xfrm>
          <a:prstGeom prst="rect">
            <a:avLst/>
          </a:prstGeom>
          <a:noFill/>
        </p:spPr>
        <p:txBody>
          <a:bodyPr wrap="none" rtlCol="0">
            <a:spAutoFit/>
          </a:bodyPr>
          <a:lstStyle/>
          <a:p>
            <a:r>
              <a:rPr lang="en-US" sz="2000" dirty="0" smtClean="0">
                <a:solidFill>
                  <a:schemeClr val="bg1"/>
                </a:solidFill>
              </a:rPr>
              <a:t>Firebox </a:t>
            </a:r>
            <a:r>
              <a:rPr lang="en-US" sz="2000" dirty="0" smtClean="0">
                <a:solidFill>
                  <a:schemeClr val="bg1"/>
                </a:solidFill>
              </a:rPr>
              <a:t>Software Stack</a:t>
            </a:r>
            <a:endParaRPr lang="en-US" sz="2000" dirty="0">
              <a:solidFill>
                <a:schemeClr val="bg1"/>
              </a:solidFill>
            </a:endParaRPr>
          </a:p>
        </p:txBody>
      </p:sp>
      <p:sp>
        <p:nvSpPr>
          <p:cNvPr id="32" name="Shape 198"/>
          <p:cNvSpPr txBox="1">
            <a:spLocks/>
          </p:cNvSpPr>
          <p:nvPr/>
        </p:nvSpPr>
        <p:spPr>
          <a:xfrm>
            <a:off x="228600" y="1600200"/>
            <a:ext cx="3962400" cy="3276599"/>
          </a:xfrm>
          <a:prstGeom prst="rect">
            <a:avLst/>
          </a:prstGeom>
          <a:noFill/>
          <a:ln>
            <a:noFill/>
          </a:ln>
        </p:spPr>
        <p:txBody>
          <a:bodyPr lIns="91425" tIns="45700" rIns="91425" bIns="45700" anchor="t" anchorCtr="0">
            <a:noAutofit/>
          </a:bodyPr>
          <a:lstStyle>
            <a:defPPr marR="0" algn="l" rtl="0">
              <a:lnSpc>
                <a:spcPct val="100000"/>
              </a:lnSpc>
              <a:spcBef>
                <a:spcPts val="0"/>
              </a:spcBef>
              <a:spcAft>
                <a:spcPts val="0"/>
              </a:spcAft>
            </a:defPPr>
            <a:lvl1pPr marL="342900" marR="0" indent="-139700" algn="l" rtl="0">
              <a:lnSpc>
                <a:spcPct val="100000"/>
              </a:lnSpc>
              <a:spcBef>
                <a:spcPts val="64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1pPr>
            <a:lvl2pPr marL="742950" marR="0" indent="-107950" algn="l" rtl="0">
              <a:lnSpc>
                <a:spcPct val="100000"/>
              </a:lnSpc>
              <a:spcBef>
                <a:spcPts val="56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2pPr>
            <a:lvl3pPr marL="1143000" marR="0" indent="-76200" algn="l" rtl="0">
              <a:lnSpc>
                <a:spcPct val="100000"/>
              </a:lnSpc>
              <a:spcBef>
                <a:spcPts val="48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3pPr>
            <a:lvl4pPr marL="16002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4pPr>
            <a:lvl5pPr marL="20574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5pPr>
            <a:lvl6pPr marL="25146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6pPr>
            <a:lvl7pPr marL="29718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7pPr>
            <a:lvl8pPr marL="34290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8pPr>
            <a:lvl9pPr marL="38862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9pPr>
          </a:lstStyle>
          <a:p>
            <a:pPr indent="-342900">
              <a:lnSpc>
                <a:spcPct val="80000"/>
              </a:lnSpc>
              <a:spcBef>
                <a:spcPts val="0"/>
              </a:spcBef>
              <a:buSzPct val="97826"/>
            </a:pPr>
            <a:r>
              <a:rPr lang="en-US" sz="2250" dirty="0" smtClean="0">
                <a:solidFill>
                  <a:schemeClr val="dk1"/>
                </a:solidFill>
                <a:latin typeface="Calibri"/>
                <a:ea typeface="Calibri"/>
                <a:cs typeface="Calibri"/>
                <a:sym typeface="Calibri"/>
              </a:rPr>
              <a:t>Firebox software stack spans multiple layers: from Racks to Apps</a:t>
            </a:r>
          </a:p>
          <a:p>
            <a:pPr indent="-342900">
              <a:lnSpc>
                <a:spcPct val="80000"/>
              </a:lnSpc>
              <a:spcBef>
                <a:spcPts val="0"/>
              </a:spcBef>
              <a:buSzPct val="97826"/>
            </a:pPr>
            <a:endParaRPr lang="en-US" sz="2250" dirty="0">
              <a:solidFill>
                <a:schemeClr val="dk1"/>
              </a:solidFill>
              <a:latin typeface="Calibri"/>
              <a:ea typeface="Calibri"/>
              <a:cs typeface="Calibri"/>
              <a:sym typeface="Calibri"/>
            </a:endParaRPr>
          </a:p>
          <a:p>
            <a:pPr indent="-342900">
              <a:lnSpc>
                <a:spcPct val="80000"/>
              </a:lnSpc>
              <a:spcBef>
                <a:spcPts val="0"/>
              </a:spcBef>
              <a:buSzPct val="97826"/>
            </a:pPr>
            <a:r>
              <a:rPr lang="en-US" sz="2250" dirty="0" smtClean="0">
                <a:solidFill>
                  <a:schemeClr val="dk1"/>
                </a:solidFill>
                <a:latin typeface="Calibri"/>
                <a:ea typeface="Calibri"/>
                <a:cs typeface="Calibri"/>
                <a:sym typeface="Calibri"/>
              </a:rPr>
              <a:t>Talk :</a:t>
            </a:r>
          </a:p>
          <a:p>
            <a:pPr lvl="1" indent="-342900">
              <a:lnSpc>
                <a:spcPct val="80000"/>
              </a:lnSpc>
              <a:spcBef>
                <a:spcPts val="0"/>
              </a:spcBef>
              <a:buSzPct val="97826"/>
            </a:pPr>
            <a:r>
              <a:rPr lang="en-US" sz="2250" dirty="0" smtClean="0">
                <a:solidFill>
                  <a:schemeClr val="dk1"/>
                </a:solidFill>
                <a:latin typeface="Calibri"/>
                <a:ea typeface="Calibri"/>
                <a:cs typeface="Calibri"/>
                <a:sym typeface="Calibri"/>
              </a:rPr>
              <a:t>Benchmarks of different layers of the stack</a:t>
            </a:r>
          </a:p>
          <a:p>
            <a:pPr lvl="1" indent="-342900">
              <a:lnSpc>
                <a:spcPct val="80000"/>
              </a:lnSpc>
              <a:spcBef>
                <a:spcPts val="0"/>
              </a:spcBef>
              <a:buSzPct val="97826"/>
            </a:pPr>
            <a:endParaRPr lang="en-US" sz="2250" dirty="0">
              <a:solidFill>
                <a:schemeClr val="dk1"/>
              </a:solidFill>
              <a:latin typeface="Calibri"/>
              <a:ea typeface="Calibri"/>
              <a:cs typeface="Calibri"/>
              <a:sym typeface="Calibri"/>
            </a:endParaRPr>
          </a:p>
          <a:p>
            <a:pPr lvl="1" indent="-342900">
              <a:lnSpc>
                <a:spcPct val="80000"/>
              </a:lnSpc>
              <a:spcBef>
                <a:spcPts val="0"/>
              </a:spcBef>
              <a:buSzPct val="97826"/>
            </a:pPr>
            <a:r>
              <a:rPr lang="en-US" sz="2250" dirty="0" smtClean="0">
                <a:solidFill>
                  <a:schemeClr val="dk1"/>
                </a:solidFill>
                <a:latin typeface="Calibri"/>
                <a:ea typeface="Calibri"/>
                <a:cs typeface="Calibri"/>
                <a:sym typeface="Calibri"/>
              </a:rPr>
              <a:t>Early project building a new </a:t>
            </a:r>
            <a:r>
              <a:rPr lang="en-US" sz="2250" dirty="0" err="1" smtClean="0">
                <a:solidFill>
                  <a:schemeClr val="dk1"/>
                </a:solidFill>
                <a:latin typeface="Calibri"/>
                <a:ea typeface="Calibri"/>
                <a:cs typeface="Calibri"/>
                <a:sym typeface="Calibri"/>
              </a:rPr>
              <a:t>Xen</a:t>
            </a:r>
            <a:r>
              <a:rPr lang="en-US" sz="2250" dirty="0" smtClean="0">
                <a:solidFill>
                  <a:schemeClr val="dk1"/>
                </a:solidFill>
                <a:latin typeface="Calibri"/>
                <a:ea typeface="Calibri"/>
                <a:cs typeface="Calibri"/>
                <a:sym typeface="Calibri"/>
              </a:rPr>
              <a:t>-based hypervisor (XARCC)</a:t>
            </a:r>
            <a:endParaRPr lang="en-US" sz="2250" dirty="0" smtClean="0">
              <a:solidFill>
                <a:schemeClr val="dk1"/>
              </a:solidFill>
              <a:latin typeface="Calibri"/>
              <a:ea typeface="Calibri"/>
              <a:cs typeface="Calibri"/>
              <a:sym typeface="Calibri"/>
            </a:endParaRPr>
          </a:p>
          <a:p>
            <a:pPr indent="-342900">
              <a:lnSpc>
                <a:spcPct val="80000"/>
              </a:lnSpc>
              <a:spcBef>
                <a:spcPts val="0"/>
              </a:spcBef>
              <a:buSzPct val="97826"/>
            </a:pPr>
            <a:endParaRPr lang="en-US" sz="1950" dirty="0">
              <a:solidFill>
                <a:schemeClr val="dk1"/>
              </a:solidFill>
              <a:latin typeface="Calibri"/>
              <a:ea typeface="Calibri"/>
              <a:cs typeface="Calibri"/>
              <a:sym typeface="Calibri"/>
            </a:endParaRPr>
          </a:p>
        </p:txBody>
      </p:sp>
      <p:sp>
        <p:nvSpPr>
          <p:cNvPr id="1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1600" smtClean="0"/>
              <a:t>2</a:t>
            </a:fld>
            <a:endParaRPr lang="en-US" sz="1600" dirty="0"/>
          </a:p>
        </p:txBody>
      </p:sp>
    </p:spTree>
    <p:extLst>
      <p:ext uri="{BB962C8B-B14F-4D97-AF65-F5344CB8AC3E}">
        <p14:creationId xmlns:p14="http://schemas.microsoft.com/office/powerpoint/2010/main" val="318572430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title" idx="4294967295"/>
          </p:nvPr>
        </p:nvSpPr>
        <p:spPr>
          <a:xfrm>
            <a:off x="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000" b="0" i="0" u="none" strike="noStrike" cap="none" baseline="0" dirty="0" smtClean="0">
                <a:solidFill>
                  <a:schemeClr val="dk1"/>
                </a:solidFill>
                <a:latin typeface="Calibri"/>
                <a:ea typeface="Calibri"/>
                <a:cs typeface="Calibri"/>
                <a:sym typeface="Calibri"/>
              </a:rPr>
              <a:t>XARCC</a:t>
            </a:r>
            <a:br>
              <a:rPr lang="en-US" sz="4000" b="0" i="0" u="none" strike="noStrike" cap="none" baseline="0" dirty="0" smtClean="0">
                <a:solidFill>
                  <a:schemeClr val="dk1"/>
                </a:solidFill>
                <a:latin typeface="Calibri"/>
                <a:ea typeface="Calibri"/>
                <a:cs typeface="Calibri"/>
                <a:sym typeface="Calibri"/>
              </a:rPr>
            </a:br>
            <a:r>
              <a:rPr lang="en-US" sz="4000" dirty="0" smtClean="0">
                <a:solidFill>
                  <a:schemeClr val="dk1"/>
                </a:solidFill>
                <a:latin typeface="Calibri"/>
                <a:ea typeface="Calibri"/>
                <a:cs typeface="Calibri"/>
                <a:sym typeface="Calibri"/>
              </a:rPr>
              <a:t>(aka Tessellation 2.0)</a:t>
            </a:r>
            <a:endParaRPr lang="en-US" sz="4000" b="0" i="0" u="none" strike="noStrike" cap="none" baseline="0" dirty="0">
              <a:solidFill>
                <a:schemeClr val="dk1"/>
              </a:solidFill>
              <a:latin typeface="Calibri"/>
              <a:ea typeface="Calibri"/>
              <a:cs typeface="Calibri"/>
              <a:sym typeface="Calibri"/>
            </a:endParaRPr>
          </a:p>
        </p:txBody>
      </p:sp>
      <p:sp>
        <p:nvSpPr>
          <p:cNvPr id="239" name="Shape 239"/>
          <p:cNvSpPr txBox="1">
            <a:spLocks noGrp="1"/>
          </p:cNvSpPr>
          <p:nvPr>
            <p:ph type="body" idx="4294967295"/>
          </p:nvPr>
        </p:nvSpPr>
        <p:spPr>
          <a:xfrm>
            <a:off x="0" y="1600200"/>
            <a:ext cx="8229600" cy="4525963"/>
          </a:xfrm>
          <a:prstGeom prst="rect">
            <a:avLst/>
          </a:prstGeom>
          <a:noFill/>
          <a:ln>
            <a:noFill/>
          </a:ln>
        </p:spPr>
        <p:txBody>
          <a:bodyPr lIns="91425" tIns="45700" rIns="91425" bIns="45700" anchor="t" anchorCtr="0">
            <a:noAutofit/>
          </a:bodyPr>
          <a:lstStyle/>
          <a:p>
            <a:pPr marL="0" marR="0" lvl="0" indent="0" algn="ctr" rtl="0">
              <a:lnSpc>
                <a:spcPct val="90000"/>
              </a:lnSpc>
              <a:spcBef>
                <a:spcPts val="0"/>
              </a:spcBef>
              <a:buClr>
                <a:schemeClr val="dk1"/>
              </a:buClr>
              <a:buSzPct val="100000"/>
              <a:buNone/>
            </a:pPr>
            <a:r>
              <a:rPr lang="en-US" sz="2700" b="1" i="0" u="none" strike="noStrike" cap="none" baseline="0" dirty="0" smtClean="0">
                <a:solidFill>
                  <a:schemeClr val="dk1"/>
                </a:solidFill>
                <a:latin typeface="Calibri"/>
                <a:ea typeface="Calibri"/>
                <a:cs typeface="Calibri"/>
                <a:sym typeface="Calibri"/>
              </a:rPr>
              <a:t>Observation</a:t>
            </a:r>
            <a:r>
              <a:rPr lang="en-US" sz="2700" b="1" i="0" u="none" strike="noStrike" cap="none" baseline="0" dirty="0">
                <a:solidFill>
                  <a:schemeClr val="dk1"/>
                </a:solidFill>
                <a:latin typeface="Calibri"/>
                <a:ea typeface="Calibri"/>
                <a:cs typeface="Calibri"/>
                <a:sym typeface="Calibri"/>
              </a:rPr>
              <a:t>: If the Tessellation kernel looks like a hypervisor, why not just use a hypervisor?</a:t>
            </a:r>
          </a:p>
          <a:p>
            <a:pPr marL="342900" marR="0" lvl="0" indent="-170180" algn="l" rtl="0">
              <a:lnSpc>
                <a:spcPct val="90000"/>
              </a:lnSpc>
              <a:spcBef>
                <a:spcPts val="544"/>
              </a:spcBef>
              <a:buClr>
                <a:schemeClr val="dk1"/>
              </a:buClr>
              <a:buFont typeface="Arial"/>
              <a:buNone/>
            </a:pPr>
            <a:endParaRPr sz="2700" b="1" i="0" u="none" strike="noStrike" cap="none" baseline="0" dirty="0">
              <a:solidFill>
                <a:schemeClr val="dk1"/>
              </a:solidFill>
              <a:latin typeface="Calibri"/>
              <a:ea typeface="Calibri"/>
              <a:cs typeface="Calibri"/>
              <a:sym typeface="Calibri"/>
            </a:endParaRPr>
          </a:p>
          <a:p>
            <a:pPr marL="342900" marR="0" lvl="0" indent="-342900" algn="l" rtl="0">
              <a:lnSpc>
                <a:spcPct val="90000"/>
              </a:lnSpc>
              <a:spcBef>
                <a:spcPts val="540"/>
              </a:spcBef>
              <a:buClr>
                <a:schemeClr val="dk1"/>
              </a:buClr>
              <a:buSzPct val="100000"/>
              <a:buFont typeface="Arial"/>
              <a:buChar char="•"/>
            </a:pPr>
            <a:r>
              <a:rPr lang="en-US" sz="2700" b="0" i="0" u="none" strike="noStrike" cap="none" baseline="0" dirty="0">
                <a:solidFill>
                  <a:schemeClr val="dk1"/>
                </a:solidFill>
                <a:latin typeface="Calibri"/>
                <a:ea typeface="Calibri"/>
                <a:cs typeface="Calibri"/>
                <a:sym typeface="Calibri"/>
              </a:rPr>
              <a:t>Tessellation implements these concepts on top of </a:t>
            </a:r>
            <a:r>
              <a:rPr lang="en-US" sz="2700" b="0" i="0" u="none" strike="noStrike" cap="none" baseline="0" dirty="0" err="1">
                <a:solidFill>
                  <a:schemeClr val="dk1"/>
                </a:solidFill>
                <a:latin typeface="Calibri"/>
                <a:ea typeface="Calibri"/>
                <a:cs typeface="Calibri"/>
                <a:sym typeface="Calibri"/>
              </a:rPr>
              <a:t>Xen</a:t>
            </a:r>
            <a:endParaRPr lang="en-US" sz="2700" b="0" i="0" u="none" strike="noStrike" cap="none" baseline="0" dirty="0">
              <a:solidFill>
                <a:schemeClr val="dk1"/>
              </a:solidFill>
              <a:latin typeface="Calibri"/>
              <a:ea typeface="Calibri"/>
              <a:cs typeface="Calibri"/>
              <a:sym typeface="Calibri"/>
            </a:endParaRPr>
          </a:p>
          <a:p>
            <a:pPr marL="742950" marR="0" lvl="1" indent="-285750" algn="l" rtl="0">
              <a:lnSpc>
                <a:spcPct val="90000"/>
              </a:lnSpc>
              <a:spcBef>
                <a:spcPts val="480"/>
              </a:spcBef>
              <a:buClr>
                <a:schemeClr val="dk1"/>
              </a:buClr>
              <a:buSzPct val="100000"/>
              <a:buFont typeface="Arial"/>
              <a:buChar char="–"/>
            </a:pPr>
            <a:r>
              <a:rPr lang="en-US" sz="2400" b="0" i="0" u="none" strike="noStrike" cap="none" baseline="0" dirty="0" err="1">
                <a:solidFill>
                  <a:schemeClr val="dk1"/>
                </a:solidFill>
                <a:latin typeface="Calibri"/>
                <a:ea typeface="Calibri"/>
                <a:cs typeface="Calibri"/>
                <a:sym typeface="Calibri"/>
              </a:rPr>
              <a:t>Xen</a:t>
            </a:r>
            <a:r>
              <a:rPr lang="en-US" sz="2400" b="0" i="0" u="none" strike="noStrike" cap="none" baseline="0" dirty="0">
                <a:solidFill>
                  <a:schemeClr val="dk1"/>
                </a:solidFill>
                <a:latin typeface="Calibri"/>
                <a:ea typeface="Calibri"/>
                <a:cs typeface="Calibri"/>
                <a:sym typeface="Calibri"/>
              </a:rPr>
              <a:t> Domains become Cells</a:t>
            </a:r>
          </a:p>
          <a:p>
            <a:pPr marL="742950" marR="0" lvl="1" indent="-285750" algn="l" rtl="0">
              <a:lnSpc>
                <a:spcPct val="90000"/>
              </a:lnSpc>
              <a:spcBef>
                <a:spcPts val="480"/>
              </a:spcBef>
              <a:buClr>
                <a:schemeClr val="dk1"/>
              </a:buClr>
              <a:buSzPct val="100000"/>
              <a:buFont typeface="Arial"/>
              <a:buChar char="–"/>
            </a:pPr>
            <a:r>
              <a:rPr lang="en-US" sz="2400" b="0" i="0" u="none" strike="noStrike" cap="none" baseline="0" dirty="0">
                <a:solidFill>
                  <a:schemeClr val="dk1"/>
                </a:solidFill>
                <a:latin typeface="Calibri"/>
                <a:ea typeface="Calibri"/>
                <a:cs typeface="Calibri"/>
                <a:sym typeface="Calibri"/>
              </a:rPr>
              <a:t>Pluggable Schedulers allow us to implement custom scheduling policies</a:t>
            </a:r>
          </a:p>
          <a:p>
            <a:pPr marL="742950" marR="0" lvl="1" indent="-285750" algn="l" rtl="0">
              <a:lnSpc>
                <a:spcPct val="90000"/>
              </a:lnSpc>
              <a:spcBef>
                <a:spcPts val="480"/>
              </a:spcBef>
              <a:buClr>
                <a:schemeClr val="dk1"/>
              </a:buClr>
              <a:buSzPct val="100000"/>
              <a:buFont typeface="Arial"/>
              <a:buChar char="–"/>
            </a:pPr>
            <a:r>
              <a:rPr lang="en-US" sz="2400" b="0" i="0" u="none" strike="noStrike" cap="none" baseline="0" dirty="0">
                <a:solidFill>
                  <a:schemeClr val="dk1"/>
                </a:solidFill>
                <a:latin typeface="Calibri"/>
                <a:ea typeface="Calibri"/>
                <a:cs typeface="Calibri"/>
                <a:sym typeface="Calibri"/>
              </a:rPr>
              <a:t>Build network or other services in stub-domains (</a:t>
            </a:r>
            <a:r>
              <a:rPr lang="en-US" sz="2400" b="0" i="0" u="none" strike="noStrike" cap="none" baseline="0" dirty="0" err="1">
                <a:solidFill>
                  <a:schemeClr val="dk1"/>
                </a:solidFill>
                <a:latin typeface="Calibri"/>
                <a:ea typeface="Calibri"/>
                <a:cs typeface="Calibri"/>
                <a:sym typeface="Calibri"/>
              </a:rPr>
              <a:t>Xen</a:t>
            </a:r>
            <a:r>
              <a:rPr lang="en-US" sz="2400" b="0" i="0" u="none" strike="noStrike" cap="none" baseline="0" dirty="0">
                <a:solidFill>
                  <a:schemeClr val="dk1"/>
                </a:solidFill>
                <a:latin typeface="Calibri"/>
                <a:ea typeface="Calibri"/>
                <a:cs typeface="Calibri"/>
                <a:sym typeface="Calibri"/>
              </a:rPr>
              <a:t> domains intended to run drivers)</a:t>
            </a:r>
          </a:p>
          <a:p>
            <a:pPr marL="742950" marR="0" lvl="1" indent="-285750" algn="l" rtl="0">
              <a:lnSpc>
                <a:spcPct val="90000"/>
              </a:lnSpc>
              <a:spcBef>
                <a:spcPts val="480"/>
              </a:spcBef>
              <a:buClr>
                <a:schemeClr val="dk1"/>
              </a:buClr>
              <a:buSzPct val="100000"/>
              <a:buFont typeface="Arial"/>
              <a:buChar char="–"/>
            </a:pPr>
            <a:r>
              <a:rPr lang="en-US" sz="2400" b="0" i="0" u="none" strike="noStrike" cap="none" baseline="0" dirty="0">
                <a:solidFill>
                  <a:schemeClr val="dk1"/>
                </a:solidFill>
                <a:latin typeface="Calibri"/>
                <a:ea typeface="Calibri"/>
                <a:cs typeface="Calibri"/>
                <a:sym typeface="Calibri"/>
              </a:rPr>
              <a:t>Run Linux or a custom Library OS in the cells instead of mandating a particular interface </a:t>
            </a:r>
          </a:p>
        </p:txBody>
      </p:sp>
      <p:sp>
        <p:nvSpPr>
          <p:cNvPr id="6"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1600" smtClean="0"/>
              <a:t>20</a:t>
            </a:fld>
            <a:endParaRPr lang="en-US" sz="1600" dirty="0"/>
          </a:p>
        </p:txBody>
      </p:sp>
    </p:spTree>
    <p:extLst>
      <p:ext uri="{BB962C8B-B14F-4D97-AF65-F5344CB8AC3E}">
        <p14:creationId xmlns:p14="http://schemas.microsoft.com/office/powerpoint/2010/main" val="37618585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title" idx="4294967295"/>
          </p:nvPr>
        </p:nvSpPr>
        <p:spPr>
          <a:xfrm>
            <a:off x="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XARCC</a:t>
            </a:r>
            <a:endParaRPr lang="en-US" sz="4400" b="0" i="0" u="none" strike="noStrike" cap="none" baseline="0" dirty="0">
              <a:solidFill>
                <a:schemeClr val="dk1"/>
              </a:solidFill>
              <a:latin typeface="Calibri"/>
              <a:ea typeface="Calibri"/>
              <a:cs typeface="Calibri"/>
              <a:sym typeface="Calibri"/>
            </a:endParaRPr>
          </a:p>
        </p:txBody>
      </p:sp>
      <p:sp>
        <p:nvSpPr>
          <p:cNvPr id="245" name="Shape 245"/>
          <p:cNvSpPr/>
          <p:nvPr/>
        </p:nvSpPr>
        <p:spPr>
          <a:xfrm>
            <a:off x="2057400" y="5715000"/>
            <a:ext cx="5029199" cy="457200"/>
          </a:xfrm>
          <a:prstGeom prst="roundRect">
            <a:avLst>
              <a:gd name="adj" fmla="val 0"/>
            </a:avLst>
          </a:prstGeom>
          <a:solidFill>
            <a:srgbClr val="938953"/>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Calibri"/>
                <a:ea typeface="Calibri"/>
                <a:cs typeface="Calibri"/>
                <a:sym typeface="Calibri"/>
              </a:rPr>
              <a:t>Physical Node</a:t>
            </a:r>
          </a:p>
        </p:txBody>
      </p:sp>
      <p:sp>
        <p:nvSpPr>
          <p:cNvPr id="246" name="Shape 246"/>
          <p:cNvSpPr/>
          <p:nvPr/>
        </p:nvSpPr>
        <p:spPr>
          <a:xfrm>
            <a:off x="2057400" y="4191000"/>
            <a:ext cx="5029199" cy="1524000"/>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a:solidFill>
                  <a:schemeClr val="dk1"/>
                </a:solidFill>
                <a:latin typeface="Calibri"/>
                <a:ea typeface="Calibri"/>
                <a:cs typeface="Calibri"/>
                <a:sym typeface="Calibri"/>
              </a:rPr>
              <a:t>Tessellation OS (modified Xen)</a:t>
            </a:r>
          </a:p>
        </p:txBody>
      </p:sp>
      <p:sp>
        <p:nvSpPr>
          <p:cNvPr id="247" name="Shape 247"/>
          <p:cNvSpPr/>
          <p:nvPr/>
        </p:nvSpPr>
        <p:spPr>
          <a:xfrm>
            <a:off x="2438400" y="4648200"/>
            <a:ext cx="1066799" cy="609599"/>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Cell Scheduler</a:t>
            </a:r>
          </a:p>
        </p:txBody>
      </p:sp>
      <p:sp>
        <p:nvSpPr>
          <p:cNvPr id="248" name="Shape 248"/>
          <p:cNvSpPr/>
          <p:nvPr/>
        </p:nvSpPr>
        <p:spPr>
          <a:xfrm>
            <a:off x="2057400" y="3581400"/>
            <a:ext cx="1066799" cy="609599"/>
          </a:xfrm>
          <a:prstGeom prst="roundRect">
            <a:avLst>
              <a:gd name="adj" fmla="val 0"/>
            </a:avLst>
          </a:prstGeom>
          <a:solidFill>
            <a:srgbClr val="93B3D7"/>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RAB</a:t>
            </a:r>
          </a:p>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Service</a:t>
            </a:r>
          </a:p>
        </p:txBody>
      </p:sp>
      <p:sp>
        <p:nvSpPr>
          <p:cNvPr id="249" name="Shape 249"/>
          <p:cNvSpPr/>
          <p:nvPr/>
        </p:nvSpPr>
        <p:spPr>
          <a:xfrm>
            <a:off x="3733800" y="4648200"/>
            <a:ext cx="1066799" cy="609599"/>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Resource Monitor</a:t>
            </a:r>
          </a:p>
        </p:txBody>
      </p:sp>
      <p:sp>
        <p:nvSpPr>
          <p:cNvPr id="250" name="Shape 250"/>
          <p:cNvSpPr/>
          <p:nvPr/>
        </p:nvSpPr>
        <p:spPr>
          <a:xfrm>
            <a:off x="3124200" y="2514600"/>
            <a:ext cx="1981199" cy="1676399"/>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600" b="0" i="0" u="none" strike="noStrike" cap="none" baseline="0">
                <a:solidFill>
                  <a:schemeClr val="dk1"/>
                </a:solidFill>
                <a:latin typeface="Calibri"/>
                <a:ea typeface="Calibri"/>
                <a:cs typeface="Calibri"/>
                <a:sym typeface="Calibri"/>
              </a:rPr>
              <a:t>Traditional Cell</a:t>
            </a:r>
          </a:p>
        </p:txBody>
      </p:sp>
      <p:sp>
        <p:nvSpPr>
          <p:cNvPr id="251" name="Shape 251"/>
          <p:cNvSpPr/>
          <p:nvPr/>
        </p:nvSpPr>
        <p:spPr>
          <a:xfrm>
            <a:off x="3124200" y="3886200"/>
            <a:ext cx="1981199" cy="304799"/>
          </a:xfrm>
          <a:prstGeom prst="roundRect">
            <a:avLst>
              <a:gd name="adj" fmla="val 0"/>
            </a:avLst>
          </a:prstGeom>
          <a:solidFill>
            <a:srgbClr val="4F6128"/>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Linux</a:t>
            </a:r>
          </a:p>
        </p:txBody>
      </p:sp>
      <p:sp>
        <p:nvSpPr>
          <p:cNvPr id="252" name="Shape 252"/>
          <p:cNvSpPr/>
          <p:nvPr/>
        </p:nvSpPr>
        <p:spPr>
          <a:xfrm>
            <a:off x="3124200" y="3581400"/>
            <a:ext cx="1981199" cy="304799"/>
          </a:xfrm>
          <a:prstGeom prst="roundRect">
            <a:avLst>
              <a:gd name="adj" fmla="val 0"/>
            </a:avLst>
          </a:prstGeom>
          <a:solidFill>
            <a:srgbClr val="76923C"/>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Cluster Manager</a:t>
            </a:r>
          </a:p>
        </p:txBody>
      </p:sp>
      <p:sp>
        <p:nvSpPr>
          <p:cNvPr id="253" name="Shape 253"/>
          <p:cNvSpPr/>
          <p:nvPr/>
        </p:nvSpPr>
        <p:spPr>
          <a:xfrm>
            <a:off x="3124200" y="3276600"/>
            <a:ext cx="1981199" cy="304799"/>
          </a:xfrm>
          <a:prstGeom prst="roundRect">
            <a:avLst>
              <a:gd name="adj" fmla="val 0"/>
            </a:avLst>
          </a:prstGeom>
          <a:solidFill>
            <a:srgbClr val="C2D59B"/>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Exec Framework</a:t>
            </a:r>
          </a:p>
        </p:txBody>
      </p:sp>
      <p:sp>
        <p:nvSpPr>
          <p:cNvPr id="254" name="Shape 254"/>
          <p:cNvSpPr/>
          <p:nvPr/>
        </p:nvSpPr>
        <p:spPr>
          <a:xfrm>
            <a:off x="3124200" y="2971800"/>
            <a:ext cx="1981199" cy="304799"/>
          </a:xfrm>
          <a:prstGeom prst="roundRect">
            <a:avLst>
              <a:gd name="adj" fmla="val 0"/>
            </a:avLst>
          </a:prstGeom>
          <a:solidFill>
            <a:srgbClr val="D6E3BC"/>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User App</a:t>
            </a:r>
          </a:p>
        </p:txBody>
      </p:sp>
      <p:sp>
        <p:nvSpPr>
          <p:cNvPr id="255" name="Shape 255"/>
          <p:cNvSpPr/>
          <p:nvPr/>
        </p:nvSpPr>
        <p:spPr>
          <a:xfrm>
            <a:off x="5105400" y="3276600"/>
            <a:ext cx="1981199" cy="914400"/>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600" b="0" i="0" u="none" strike="noStrike" cap="none" baseline="0">
                <a:solidFill>
                  <a:schemeClr val="dk1"/>
                </a:solidFill>
                <a:latin typeface="Calibri"/>
                <a:ea typeface="Calibri"/>
                <a:cs typeface="Calibri"/>
                <a:sym typeface="Calibri"/>
              </a:rPr>
              <a:t>Tess Cell</a:t>
            </a:r>
          </a:p>
        </p:txBody>
      </p:sp>
      <p:sp>
        <p:nvSpPr>
          <p:cNvPr id="256" name="Shape 256"/>
          <p:cNvSpPr/>
          <p:nvPr/>
        </p:nvSpPr>
        <p:spPr>
          <a:xfrm>
            <a:off x="5105400" y="3886200"/>
            <a:ext cx="1981199" cy="304799"/>
          </a:xfrm>
          <a:prstGeom prst="roundRect">
            <a:avLst>
              <a:gd name="adj" fmla="val 0"/>
            </a:avLst>
          </a:prstGeom>
          <a:solidFill>
            <a:srgbClr val="3F315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LibOS</a:t>
            </a:r>
          </a:p>
        </p:txBody>
      </p:sp>
      <p:sp>
        <p:nvSpPr>
          <p:cNvPr id="257" name="Shape 257"/>
          <p:cNvSpPr/>
          <p:nvPr/>
        </p:nvSpPr>
        <p:spPr>
          <a:xfrm>
            <a:off x="5105400" y="3581400"/>
            <a:ext cx="1981199" cy="304799"/>
          </a:xfrm>
          <a:prstGeom prst="roundRect">
            <a:avLst>
              <a:gd name="adj" fmla="val 0"/>
            </a:avLst>
          </a:prstGeom>
          <a:solidFill>
            <a:srgbClr val="5F497A"/>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User App</a:t>
            </a:r>
          </a:p>
        </p:txBody>
      </p:sp>
      <p:sp>
        <p:nvSpPr>
          <p:cNvPr id="258" name="Shape 258"/>
          <p:cNvSpPr txBox="1"/>
          <p:nvPr/>
        </p:nvSpPr>
        <p:spPr>
          <a:xfrm>
            <a:off x="7202442" y="3810000"/>
            <a:ext cx="1941557" cy="923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Unified Inter-node</a:t>
            </a:r>
          </a:p>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and Intra-node IPC</a:t>
            </a:r>
          </a:p>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interfaces</a:t>
            </a:r>
          </a:p>
        </p:txBody>
      </p:sp>
      <p:sp>
        <p:nvSpPr>
          <p:cNvPr id="259" name="Shape 259"/>
          <p:cNvSpPr txBox="1"/>
          <p:nvPr/>
        </p:nvSpPr>
        <p:spPr>
          <a:xfrm>
            <a:off x="6096000" y="1600200"/>
            <a:ext cx="2921293" cy="1200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Most cells run modified</a:t>
            </a:r>
          </a:p>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OS and applications to take</a:t>
            </a:r>
          </a:p>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full advantage of Tessellation</a:t>
            </a:r>
          </a:p>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features</a:t>
            </a:r>
          </a:p>
        </p:txBody>
      </p:sp>
      <p:sp>
        <p:nvSpPr>
          <p:cNvPr id="260" name="Shape 260"/>
          <p:cNvSpPr txBox="1"/>
          <p:nvPr/>
        </p:nvSpPr>
        <p:spPr>
          <a:xfrm>
            <a:off x="152400" y="1447800"/>
            <a:ext cx="2929006"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Traditional virtual-machine</a:t>
            </a:r>
          </a:p>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approaches continue to work</a:t>
            </a:r>
          </a:p>
        </p:txBody>
      </p:sp>
      <p:sp>
        <p:nvSpPr>
          <p:cNvPr id="261" name="Shape 261"/>
          <p:cNvSpPr txBox="1"/>
          <p:nvPr/>
        </p:nvSpPr>
        <p:spPr>
          <a:xfrm>
            <a:off x="76200" y="5029200"/>
            <a:ext cx="1904999" cy="923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Tess kernel</a:t>
            </a:r>
          </a:p>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Provides QoS and ARCC mechanisms</a:t>
            </a:r>
          </a:p>
        </p:txBody>
      </p:sp>
      <p:sp>
        <p:nvSpPr>
          <p:cNvPr id="262" name="Shape 262"/>
          <p:cNvSpPr txBox="1"/>
          <p:nvPr/>
        </p:nvSpPr>
        <p:spPr>
          <a:xfrm>
            <a:off x="152400" y="2286000"/>
            <a:ext cx="1904999" cy="1200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Resource allocation broker provides QoS and ARCC policy</a:t>
            </a:r>
          </a:p>
        </p:txBody>
      </p:sp>
      <p:cxnSp>
        <p:nvCxnSpPr>
          <p:cNvPr id="263" name="Shape 263"/>
          <p:cNvCxnSpPr>
            <a:stCxn id="258" idx="1"/>
          </p:cNvCxnSpPr>
          <p:nvPr/>
        </p:nvCxnSpPr>
        <p:spPr>
          <a:xfrm flipH="1">
            <a:off x="6705642" y="4271664"/>
            <a:ext cx="496800" cy="452700"/>
          </a:xfrm>
          <a:prstGeom prst="straightConnector1">
            <a:avLst/>
          </a:prstGeom>
          <a:noFill/>
          <a:ln w="25400" cap="flat">
            <a:solidFill>
              <a:schemeClr val="accent1"/>
            </a:solidFill>
            <a:prstDash val="solid"/>
            <a:round/>
            <a:headEnd type="none" w="med" len="med"/>
            <a:tailEnd type="stealth" w="lg" len="lg"/>
          </a:ln>
        </p:spPr>
      </p:cxnSp>
      <p:cxnSp>
        <p:nvCxnSpPr>
          <p:cNvPr id="264" name="Shape 264"/>
          <p:cNvCxnSpPr>
            <a:endCxn id="255" idx="0"/>
          </p:cNvCxnSpPr>
          <p:nvPr/>
        </p:nvCxnSpPr>
        <p:spPr>
          <a:xfrm flipH="1">
            <a:off x="6095999" y="2819399"/>
            <a:ext cx="381000" cy="457200"/>
          </a:xfrm>
          <a:prstGeom prst="straightConnector1">
            <a:avLst/>
          </a:prstGeom>
          <a:noFill/>
          <a:ln w="25400" cap="flat">
            <a:solidFill>
              <a:schemeClr val="accent1"/>
            </a:solidFill>
            <a:prstDash val="solid"/>
            <a:round/>
            <a:headEnd type="none" w="med" len="med"/>
            <a:tailEnd type="stealth" w="lg" len="lg"/>
          </a:ln>
        </p:spPr>
      </p:cxnSp>
      <p:sp>
        <p:nvSpPr>
          <p:cNvPr id="265" name="Shape 265"/>
          <p:cNvSpPr/>
          <p:nvPr/>
        </p:nvSpPr>
        <p:spPr>
          <a:xfrm>
            <a:off x="6705600" y="4953000"/>
            <a:ext cx="838199" cy="228600"/>
          </a:xfrm>
          <a:prstGeom prst="rightArrow">
            <a:avLst>
              <a:gd name="adj1" fmla="val 50000"/>
              <a:gd name="adj2" fmla="val 50000"/>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cxnSp>
        <p:nvCxnSpPr>
          <p:cNvPr id="266" name="Shape 266"/>
          <p:cNvCxnSpPr>
            <a:stCxn id="260" idx="3"/>
            <a:endCxn id="250" idx="0"/>
          </p:cNvCxnSpPr>
          <p:nvPr/>
        </p:nvCxnSpPr>
        <p:spPr>
          <a:xfrm>
            <a:off x="3081406" y="1770965"/>
            <a:ext cx="1033500" cy="743700"/>
          </a:xfrm>
          <a:prstGeom prst="straightConnector1">
            <a:avLst/>
          </a:prstGeom>
          <a:noFill/>
          <a:ln w="25400" cap="flat">
            <a:solidFill>
              <a:schemeClr val="accent1"/>
            </a:solidFill>
            <a:prstDash val="solid"/>
            <a:round/>
            <a:headEnd type="none" w="med" len="med"/>
            <a:tailEnd type="stealth" w="lg" len="lg"/>
          </a:ln>
        </p:spPr>
      </p:cxnSp>
      <p:cxnSp>
        <p:nvCxnSpPr>
          <p:cNvPr id="267" name="Shape 267"/>
          <p:cNvCxnSpPr>
            <a:stCxn id="262" idx="3"/>
            <a:endCxn id="248" idx="0"/>
          </p:cNvCxnSpPr>
          <p:nvPr/>
        </p:nvCxnSpPr>
        <p:spPr>
          <a:xfrm>
            <a:off x="2057399" y="2886164"/>
            <a:ext cx="533400" cy="695099"/>
          </a:xfrm>
          <a:prstGeom prst="straightConnector1">
            <a:avLst/>
          </a:prstGeom>
          <a:noFill/>
          <a:ln w="25400" cap="flat">
            <a:solidFill>
              <a:schemeClr val="accent1"/>
            </a:solidFill>
            <a:prstDash val="solid"/>
            <a:round/>
            <a:headEnd type="none" w="med" len="med"/>
            <a:tailEnd type="stealth" w="lg" len="lg"/>
          </a:ln>
        </p:spPr>
      </p:cxnSp>
      <p:cxnSp>
        <p:nvCxnSpPr>
          <p:cNvPr id="268" name="Shape 268"/>
          <p:cNvCxnSpPr>
            <a:stCxn id="261" idx="3"/>
            <a:endCxn id="247" idx="1"/>
          </p:cNvCxnSpPr>
          <p:nvPr/>
        </p:nvCxnSpPr>
        <p:spPr>
          <a:xfrm rot="10800000" flipH="1">
            <a:off x="1981199" y="4952964"/>
            <a:ext cx="457200" cy="537900"/>
          </a:xfrm>
          <a:prstGeom prst="straightConnector1">
            <a:avLst/>
          </a:prstGeom>
          <a:noFill/>
          <a:ln w="25400" cap="flat">
            <a:solidFill>
              <a:schemeClr val="accent1"/>
            </a:solidFill>
            <a:prstDash val="solid"/>
            <a:round/>
            <a:headEnd type="none" w="med" len="med"/>
            <a:tailEnd type="stealth" w="lg" len="lg"/>
          </a:ln>
        </p:spPr>
      </p:cxnSp>
      <p:cxnSp>
        <p:nvCxnSpPr>
          <p:cNvPr id="269" name="Shape 269"/>
          <p:cNvCxnSpPr>
            <a:stCxn id="261" idx="3"/>
          </p:cNvCxnSpPr>
          <p:nvPr/>
        </p:nvCxnSpPr>
        <p:spPr>
          <a:xfrm rot="10800000" flipH="1">
            <a:off x="1981199" y="5257764"/>
            <a:ext cx="1752600" cy="233100"/>
          </a:xfrm>
          <a:prstGeom prst="straightConnector1">
            <a:avLst/>
          </a:prstGeom>
          <a:noFill/>
          <a:ln w="25400" cap="flat">
            <a:solidFill>
              <a:schemeClr val="accent1"/>
            </a:solidFill>
            <a:prstDash val="solid"/>
            <a:round/>
            <a:headEnd type="none" w="med" len="med"/>
            <a:tailEnd type="stealth" w="lg" len="lg"/>
          </a:ln>
        </p:spPr>
      </p:cxnSp>
      <p:sp>
        <p:nvSpPr>
          <p:cNvPr id="270" name="Shape 270"/>
          <p:cNvSpPr/>
          <p:nvPr/>
        </p:nvSpPr>
        <p:spPr>
          <a:xfrm>
            <a:off x="6172200" y="4191000"/>
            <a:ext cx="228600" cy="445007"/>
          </a:xfrm>
          <a:prstGeom prst="upArrow">
            <a:avLst>
              <a:gd name="adj1" fmla="val 50000"/>
              <a:gd name="adj2" fmla="val 50000"/>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71" name="Shape 271"/>
          <p:cNvSpPr/>
          <p:nvPr/>
        </p:nvSpPr>
        <p:spPr>
          <a:xfrm>
            <a:off x="5105400" y="4648200"/>
            <a:ext cx="1600199" cy="762000"/>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Cell Communication Channels</a:t>
            </a:r>
          </a:p>
        </p:txBody>
      </p:sp>
      <p:sp>
        <p:nvSpPr>
          <p:cNvPr id="32"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1600" smtClean="0"/>
              <a:t>21</a:t>
            </a:fld>
            <a:endParaRPr lang="en-US" sz="1600" dirty="0"/>
          </a:p>
        </p:txBody>
      </p:sp>
    </p:spTree>
    <p:extLst>
      <p:ext uri="{BB962C8B-B14F-4D97-AF65-F5344CB8AC3E}">
        <p14:creationId xmlns:p14="http://schemas.microsoft.com/office/powerpoint/2010/main" val="30171304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8"/>
                                        </p:tgtEl>
                                        <p:attrNameLst>
                                          <p:attrName>style.visibility</p:attrName>
                                        </p:attrNameLst>
                                      </p:cBhvr>
                                      <p:to>
                                        <p:strVal val="visible"/>
                                      </p:to>
                                    </p:set>
                                    <p:animEffect transition="in" filter="fade">
                                      <p:cBhvr>
                                        <p:cTn id="7" dur="1"/>
                                        <p:tgtEl>
                                          <p:spTgt spid="258"/>
                                        </p:tgtEl>
                                      </p:cBhvr>
                                    </p:animEffect>
                                  </p:childTnLst>
                                </p:cTn>
                              </p:par>
                              <p:par>
                                <p:cTn id="8" presetID="10" presetClass="entr" presetSubtype="0" fill="hold" nodeType="withEffect">
                                  <p:stCondLst>
                                    <p:cond delay="0"/>
                                  </p:stCondLst>
                                  <p:childTnLst>
                                    <p:set>
                                      <p:cBhvr>
                                        <p:cTn id="9" dur="1" fill="hold">
                                          <p:stCondLst>
                                            <p:cond delay="0"/>
                                          </p:stCondLst>
                                        </p:cTn>
                                        <p:tgtEl>
                                          <p:spTgt spid="263"/>
                                        </p:tgtEl>
                                        <p:attrNameLst>
                                          <p:attrName>style.visibility</p:attrName>
                                        </p:attrNameLst>
                                      </p:cBhvr>
                                      <p:to>
                                        <p:strVal val="visible"/>
                                      </p:to>
                                    </p:set>
                                    <p:animEffect transition="in" filter="fade">
                                      <p:cBhvr>
                                        <p:cTn id="10" dur="1"/>
                                        <p:tgtEl>
                                          <p:spTgt spid="26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9"/>
                                        </p:tgtEl>
                                        <p:attrNameLst>
                                          <p:attrName>style.visibility</p:attrName>
                                        </p:attrNameLst>
                                      </p:cBhvr>
                                      <p:to>
                                        <p:strVal val="visible"/>
                                      </p:to>
                                    </p:set>
                                    <p:animEffect transition="in" filter="fade">
                                      <p:cBhvr>
                                        <p:cTn id="15" dur="1"/>
                                        <p:tgtEl>
                                          <p:spTgt spid="259"/>
                                        </p:tgtEl>
                                      </p:cBhvr>
                                    </p:animEffect>
                                  </p:childTnLst>
                                </p:cTn>
                              </p:par>
                              <p:par>
                                <p:cTn id="16" presetID="10" presetClass="entr" presetSubtype="0" fill="hold" nodeType="withEffect">
                                  <p:stCondLst>
                                    <p:cond delay="0"/>
                                  </p:stCondLst>
                                  <p:childTnLst>
                                    <p:set>
                                      <p:cBhvr>
                                        <p:cTn id="17" dur="1" fill="hold">
                                          <p:stCondLst>
                                            <p:cond delay="0"/>
                                          </p:stCondLst>
                                        </p:cTn>
                                        <p:tgtEl>
                                          <p:spTgt spid="264"/>
                                        </p:tgtEl>
                                        <p:attrNameLst>
                                          <p:attrName>style.visibility</p:attrName>
                                        </p:attrNameLst>
                                      </p:cBhvr>
                                      <p:to>
                                        <p:strVal val="visible"/>
                                      </p:to>
                                    </p:set>
                                    <p:animEffect transition="in" filter="fade">
                                      <p:cBhvr>
                                        <p:cTn id="18" dur="1"/>
                                        <p:tgtEl>
                                          <p:spTgt spid="26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60"/>
                                        </p:tgtEl>
                                        <p:attrNameLst>
                                          <p:attrName>style.visibility</p:attrName>
                                        </p:attrNameLst>
                                      </p:cBhvr>
                                      <p:to>
                                        <p:strVal val="visible"/>
                                      </p:to>
                                    </p:set>
                                    <p:animEffect transition="in" filter="fade">
                                      <p:cBhvr>
                                        <p:cTn id="23" dur="1"/>
                                        <p:tgtEl>
                                          <p:spTgt spid="260"/>
                                        </p:tgtEl>
                                      </p:cBhvr>
                                    </p:animEffect>
                                  </p:childTnLst>
                                </p:cTn>
                              </p:par>
                              <p:par>
                                <p:cTn id="24" presetID="10" presetClass="entr" presetSubtype="0" fill="hold" nodeType="withEffect">
                                  <p:stCondLst>
                                    <p:cond delay="0"/>
                                  </p:stCondLst>
                                  <p:childTnLst>
                                    <p:set>
                                      <p:cBhvr>
                                        <p:cTn id="25" dur="1" fill="hold">
                                          <p:stCondLst>
                                            <p:cond delay="0"/>
                                          </p:stCondLst>
                                        </p:cTn>
                                        <p:tgtEl>
                                          <p:spTgt spid="266"/>
                                        </p:tgtEl>
                                        <p:attrNameLst>
                                          <p:attrName>style.visibility</p:attrName>
                                        </p:attrNameLst>
                                      </p:cBhvr>
                                      <p:to>
                                        <p:strVal val="visible"/>
                                      </p:to>
                                    </p:set>
                                    <p:animEffect transition="in" filter="fade">
                                      <p:cBhvr>
                                        <p:cTn id="26" dur="1"/>
                                        <p:tgtEl>
                                          <p:spTgt spid="26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62"/>
                                        </p:tgtEl>
                                        <p:attrNameLst>
                                          <p:attrName>style.visibility</p:attrName>
                                        </p:attrNameLst>
                                      </p:cBhvr>
                                      <p:to>
                                        <p:strVal val="visible"/>
                                      </p:to>
                                    </p:set>
                                    <p:animEffect transition="in" filter="fade">
                                      <p:cBhvr>
                                        <p:cTn id="31" dur="1"/>
                                        <p:tgtEl>
                                          <p:spTgt spid="262"/>
                                        </p:tgtEl>
                                      </p:cBhvr>
                                    </p:animEffect>
                                  </p:childTnLst>
                                </p:cTn>
                              </p:par>
                              <p:par>
                                <p:cTn id="32" presetID="10" presetClass="entr" presetSubtype="0" fill="hold" nodeType="withEffect">
                                  <p:stCondLst>
                                    <p:cond delay="0"/>
                                  </p:stCondLst>
                                  <p:childTnLst>
                                    <p:set>
                                      <p:cBhvr>
                                        <p:cTn id="33" dur="1" fill="hold">
                                          <p:stCondLst>
                                            <p:cond delay="0"/>
                                          </p:stCondLst>
                                        </p:cTn>
                                        <p:tgtEl>
                                          <p:spTgt spid="267"/>
                                        </p:tgtEl>
                                        <p:attrNameLst>
                                          <p:attrName>style.visibility</p:attrName>
                                        </p:attrNameLst>
                                      </p:cBhvr>
                                      <p:to>
                                        <p:strVal val="visible"/>
                                      </p:to>
                                    </p:set>
                                    <p:animEffect transition="in" filter="fade">
                                      <p:cBhvr>
                                        <p:cTn id="34" dur="1"/>
                                        <p:tgtEl>
                                          <p:spTgt spid="26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61"/>
                                        </p:tgtEl>
                                        <p:attrNameLst>
                                          <p:attrName>style.visibility</p:attrName>
                                        </p:attrNameLst>
                                      </p:cBhvr>
                                      <p:to>
                                        <p:strVal val="visible"/>
                                      </p:to>
                                    </p:set>
                                    <p:animEffect transition="in" filter="fade">
                                      <p:cBhvr>
                                        <p:cTn id="39" dur="1"/>
                                        <p:tgtEl>
                                          <p:spTgt spid="261"/>
                                        </p:tgtEl>
                                      </p:cBhvr>
                                    </p:animEffect>
                                  </p:childTnLst>
                                </p:cTn>
                              </p:par>
                              <p:par>
                                <p:cTn id="40" presetID="10" presetClass="entr" presetSubtype="0" fill="hold" nodeType="withEffect">
                                  <p:stCondLst>
                                    <p:cond delay="0"/>
                                  </p:stCondLst>
                                  <p:childTnLst>
                                    <p:set>
                                      <p:cBhvr>
                                        <p:cTn id="41" dur="1" fill="hold">
                                          <p:stCondLst>
                                            <p:cond delay="0"/>
                                          </p:stCondLst>
                                        </p:cTn>
                                        <p:tgtEl>
                                          <p:spTgt spid="269"/>
                                        </p:tgtEl>
                                        <p:attrNameLst>
                                          <p:attrName>style.visibility</p:attrName>
                                        </p:attrNameLst>
                                      </p:cBhvr>
                                      <p:to>
                                        <p:strVal val="visible"/>
                                      </p:to>
                                    </p:set>
                                    <p:animEffect transition="in" filter="fade">
                                      <p:cBhvr>
                                        <p:cTn id="42" dur="1"/>
                                        <p:tgtEl>
                                          <p:spTgt spid="269"/>
                                        </p:tgtEl>
                                      </p:cBhvr>
                                    </p:animEffect>
                                  </p:childTnLst>
                                </p:cTn>
                              </p:par>
                              <p:par>
                                <p:cTn id="43" presetID="10" presetClass="entr" presetSubtype="0" fill="hold" nodeType="withEffect">
                                  <p:stCondLst>
                                    <p:cond delay="0"/>
                                  </p:stCondLst>
                                  <p:childTnLst>
                                    <p:set>
                                      <p:cBhvr>
                                        <p:cTn id="44" dur="1" fill="hold">
                                          <p:stCondLst>
                                            <p:cond delay="0"/>
                                          </p:stCondLst>
                                        </p:cTn>
                                        <p:tgtEl>
                                          <p:spTgt spid="268"/>
                                        </p:tgtEl>
                                        <p:attrNameLst>
                                          <p:attrName>style.visibility</p:attrName>
                                        </p:attrNameLst>
                                      </p:cBhvr>
                                      <p:to>
                                        <p:strVal val="visible"/>
                                      </p:to>
                                    </p:set>
                                    <p:animEffect transition="in" filter="fade">
                                      <p:cBhvr>
                                        <p:cTn id="45" dur="1"/>
                                        <p:tgtEl>
                                          <p:spTgt spid="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txBox="1">
            <a:spLocks noGrp="1"/>
          </p:cNvSpPr>
          <p:nvPr>
            <p:ph type="title" idx="4294967295"/>
          </p:nvPr>
        </p:nvSpPr>
        <p:spPr>
          <a:xfrm>
            <a:off x="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XARCC</a:t>
            </a:r>
            <a:br>
              <a:rPr lang="en-US" sz="4400" b="0" i="0" u="none" strike="noStrike" cap="none" baseline="0" dirty="0" smtClean="0">
                <a:solidFill>
                  <a:schemeClr val="dk1"/>
                </a:solidFill>
                <a:latin typeface="Calibri"/>
                <a:ea typeface="Calibri"/>
                <a:cs typeface="Calibri"/>
                <a:sym typeface="Calibri"/>
              </a:rPr>
            </a:br>
            <a:r>
              <a:rPr lang="en-US" sz="3200" dirty="0" smtClean="0">
                <a:solidFill>
                  <a:schemeClr val="tx1">
                    <a:lumMod val="65000"/>
                    <a:lumOff val="35000"/>
                  </a:schemeClr>
                </a:solidFill>
                <a:latin typeface="Calibri"/>
                <a:ea typeface="Calibri"/>
                <a:cs typeface="Calibri"/>
                <a:sym typeface="Calibri"/>
              </a:rPr>
              <a:t>Scheduling: Status and Experiences</a:t>
            </a:r>
            <a:endParaRPr lang="en-US" sz="3200" b="0" i="0" u="none" strike="noStrike" cap="none" baseline="0" dirty="0">
              <a:solidFill>
                <a:schemeClr val="tx1">
                  <a:lumMod val="65000"/>
                  <a:lumOff val="35000"/>
                </a:schemeClr>
              </a:solidFill>
              <a:latin typeface="Calibri"/>
              <a:ea typeface="Calibri"/>
              <a:cs typeface="Calibri"/>
              <a:sym typeface="Calibri"/>
            </a:endParaRPr>
          </a:p>
        </p:txBody>
      </p:sp>
      <p:sp>
        <p:nvSpPr>
          <p:cNvPr id="277" name="Shape 277"/>
          <p:cNvSpPr txBox="1">
            <a:spLocks noGrp="1"/>
          </p:cNvSpPr>
          <p:nvPr>
            <p:ph type="body" idx="4294967295"/>
          </p:nvPr>
        </p:nvSpPr>
        <p:spPr>
          <a:xfrm>
            <a:off x="152400" y="1600200"/>
            <a:ext cx="3962400" cy="5029199"/>
          </a:xfrm>
          <a:prstGeom prst="rect">
            <a:avLst/>
          </a:prstGeom>
          <a:noFill/>
          <a:ln>
            <a:noFill/>
          </a:ln>
        </p:spPr>
        <p:txBody>
          <a:bodyPr lIns="91425" tIns="45700" rIns="91425" bIns="45700" anchor="t" anchorCtr="0">
            <a:noAutofit/>
          </a:bodyPr>
          <a:lstStyle/>
          <a:p>
            <a:pPr indent="-342900">
              <a:lnSpc>
                <a:spcPct val="80000"/>
              </a:lnSpc>
              <a:spcBef>
                <a:spcPts val="600"/>
              </a:spcBef>
              <a:buSzPct val="97826"/>
            </a:pPr>
            <a:r>
              <a:rPr lang="en-US" sz="2250" b="0" i="0" u="none" strike="noStrike" cap="none" baseline="0" dirty="0" smtClean="0">
                <a:solidFill>
                  <a:schemeClr val="dk1"/>
                </a:solidFill>
                <a:latin typeface="Calibri"/>
                <a:ea typeface="Calibri"/>
                <a:cs typeface="Calibri"/>
                <a:sym typeface="Calibri"/>
              </a:rPr>
              <a:t>Status: Implemented </a:t>
            </a:r>
            <a:r>
              <a:rPr lang="en-US" sz="2250" b="0" i="0" u="none" strike="noStrike" cap="none" baseline="0" dirty="0">
                <a:solidFill>
                  <a:schemeClr val="dk1"/>
                </a:solidFill>
                <a:latin typeface="Calibri"/>
                <a:ea typeface="Calibri"/>
                <a:cs typeface="Calibri"/>
                <a:sym typeface="Calibri"/>
              </a:rPr>
              <a:t>gang scheduler </a:t>
            </a:r>
            <a:r>
              <a:rPr lang="en-US" sz="2250" dirty="0" smtClean="0">
                <a:solidFill>
                  <a:schemeClr val="dk1"/>
                </a:solidFill>
                <a:latin typeface="Calibri"/>
                <a:ea typeface="Calibri"/>
                <a:cs typeface="Calibri"/>
                <a:sym typeface="Calibri"/>
              </a:rPr>
              <a:t>on </a:t>
            </a:r>
            <a:r>
              <a:rPr lang="en-US" sz="2250" dirty="0" err="1" smtClean="0">
                <a:solidFill>
                  <a:schemeClr val="dk1"/>
                </a:solidFill>
                <a:latin typeface="Calibri"/>
                <a:ea typeface="Calibri"/>
                <a:cs typeface="Calibri"/>
                <a:sym typeface="Calibri"/>
              </a:rPr>
              <a:t>Xen</a:t>
            </a:r>
            <a:endParaRPr lang="en-US" sz="2250" dirty="0">
              <a:solidFill>
                <a:schemeClr val="dk1"/>
              </a:solidFill>
              <a:latin typeface="Calibri"/>
              <a:ea typeface="Calibri"/>
              <a:cs typeface="Calibri"/>
              <a:sym typeface="Calibri"/>
            </a:endParaRPr>
          </a:p>
          <a:p>
            <a:pPr lvl="1" indent="-342900">
              <a:lnSpc>
                <a:spcPct val="80000"/>
              </a:lnSpc>
              <a:spcBef>
                <a:spcPts val="600"/>
              </a:spcBef>
              <a:buSzPct val="97826"/>
            </a:pPr>
            <a:r>
              <a:rPr lang="en-US" sz="1950" dirty="0" smtClean="0">
                <a:solidFill>
                  <a:schemeClr val="dk1"/>
                </a:solidFill>
                <a:latin typeface="Calibri"/>
                <a:ea typeface="Calibri"/>
                <a:cs typeface="Calibri"/>
                <a:sym typeface="Calibri"/>
              </a:rPr>
              <a:t>Target performance predictability and synchronization overheads</a:t>
            </a:r>
          </a:p>
          <a:p>
            <a:pPr lvl="1" indent="-342900">
              <a:lnSpc>
                <a:spcPct val="80000"/>
              </a:lnSpc>
              <a:spcBef>
                <a:spcPts val="600"/>
              </a:spcBef>
              <a:buSzPct val="97826"/>
            </a:pPr>
            <a:r>
              <a:rPr lang="en-US" sz="1950" b="0" i="0" u="none" strike="noStrike" cap="none" baseline="0" dirty="0" smtClean="0">
                <a:solidFill>
                  <a:schemeClr val="dk1"/>
                </a:solidFill>
                <a:latin typeface="Calibri"/>
                <a:ea typeface="Calibri"/>
                <a:cs typeface="Calibri"/>
                <a:sym typeface="Calibri"/>
              </a:rPr>
              <a:t>Benchmarked with Micro-benchmark</a:t>
            </a:r>
            <a:r>
              <a:rPr lang="en-US" sz="1950" b="0" i="0" u="none" strike="noStrike" cap="none" dirty="0" smtClean="0">
                <a:solidFill>
                  <a:schemeClr val="dk1"/>
                </a:solidFill>
                <a:latin typeface="Calibri"/>
                <a:ea typeface="Calibri"/>
                <a:cs typeface="Calibri"/>
                <a:sym typeface="Calibri"/>
              </a:rPr>
              <a:t> and HPC-oriented solid deformation simulation</a:t>
            </a:r>
          </a:p>
          <a:p>
            <a:pPr indent="-342900">
              <a:lnSpc>
                <a:spcPct val="80000"/>
              </a:lnSpc>
              <a:spcBef>
                <a:spcPts val="600"/>
              </a:spcBef>
              <a:buSzPct val="97826"/>
            </a:pPr>
            <a:endParaRPr lang="en-US" sz="1950" baseline="0" dirty="0">
              <a:solidFill>
                <a:schemeClr val="dk1"/>
              </a:solidFill>
              <a:latin typeface="Calibri"/>
              <a:ea typeface="Calibri"/>
              <a:cs typeface="Calibri"/>
              <a:sym typeface="Calibri"/>
            </a:endParaRPr>
          </a:p>
          <a:p>
            <a:pPr indent="-342900">
              <a:lnSpc>
                <a:spcPct val="80000"/>
              </a:lnSpc>
              <a:spcBef>
                <a:spcPts val="600"/>
              </a:spcBef>
              <a:buSzPct val="97826"/>
            </a:pPr>
            <a:r>
              <a:rPr lang="en-US" sz="2250" b="0" i="0" u="none" strike="noStrike" cap="none" dirty="0" smtClean="0">
                <a:solidFill>
                  <a:schemeClr val="dk1"/>
                </a:solidFill>
                <a:latin typeface="Calibri"/>
                <a:ea typeface="Calibri"/>
                <a:cs typeface="Calibri"/>
                <a:sym typeface="Calibri"/>
              </a:rPr>
              <a:t>Experiences</a:t>
            </a:r>
          </a:p>
          <a:p>
            <a:pPr lvl="1" indent="-342900">
              <a:lnSpc>
                <a:spcPct val="80000"/>
              </a:lnSpc>
              <a:spcBef>
                <a:spcPts val="600"/>
              </a:spcBef>
              <a:buSzPct val="97826"/>
            </a:pPr>
            <a:r>
              <a:rPr lang="en-US" sz="1950" dirty="0" smtClean="0">
                <a:solidFill>
                  <a:schemeClr val="dk1"/>
                </a:solidFill>
                <a:latin typeface="Calibri"/>
                <a:ea typeface="Calibri"/>
                <a:cs typeface="Calibri"/>
                <a:sym typeface="Calibri"/>
              </a:rPr>
              <a:t>Micro-benchmark shows reduced variability when gang scheduling</a:t>
            </a:r>
          </a:p>
          <a:p>
            <a:pPr lvl="1" indent="-342900">
              <a:lnSpc>
                <a:spcPct val="80000"/>
              </a:lnSpc>
              <a:spcBef>
                <a:spcPts val="600"/>
              </a:spcBef>
              <a:buSzPct val="97826"/>
            </a:pPr>
            <a:r>
              <a:rPr lang="en-US" sz="1950" dirty="0" smtClean="0">
                <a:solidFill>
                  <a:schemeClr val="dk1"/>
                </a:solidFill>
                <a:latin typeface="Calibri"/>
                <a:ea typeface="Calibri"/>
                <a:cs typeface="Calibri"/>
                <a:sym typeface="Calibri"/>
              </a:rPr>
              <a:t>Macro-benchmarks suffer from reduced CPU utilization</a:t>
            </a:r>
          </a:p>
          <a:p>
            <a:pPr lvl="1" indent="-342900">
              <a:lnSpc>
                <a:spcPct val="80000"/>
              </a:lnSpc>
              <a:spcBef>
                <a:spcPts val="600"/>
              </a:spcBef>
              <a:buSzPct val="97826"/>
            </a:pPr>
            <a:r>
              <a:rPr lang="en-US" sz="1950" dirty="0" smtClean="0">
                <a:solidFill>
                  <a:schemeClr val="dk1"/>
                </a:solidFill>
                <a:latin typeface="Calibri"/>
                <a:ea typeface="Calibri"/>
                <a:cs typeface="Calibri"/>
                <a:sym typeface="Calibri"/>
              </a:rPr>
              <a:t>Takeaway: Tradeoff between utilization and predictability</a:t>
            </a:r>
          </a:p>
        </p:txBody>
      </p:sp>
      <p:sp>
        <p:nvSpPr>
          <p:cNvPr id="18" name="Shape 265"/>
          <p:cNvSpPr/>
          <p:nvPr/>
        </p:nvSpPr>
        <p:spPr>
          <a:xfrm>
            <a:off x="8730764" y="4419600"/>
            <a:ext cx="380999" cy="228600"/>
          </a:xfrm>
          <a:prstGeom prst="rightArrow">
            <a:avLst>
              <a:gd name="adj1" fmla="val 50000"/>
              <a:gd name="adj2" fmla="val 50000"/>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5" name="Shape 245"/>
          <p:cNvSpPr/>
          <p:nvPr/>
        </p:nvSpPr>
        <p:spPr>
          <a:xfrm>
            <a:off x="4082563" y="5029200"/>
            <a:ext cx="4724399" cy="457200"/>
          </a:xfrm>
          <a:prstGeom prst="roundRect">
            <a:avLst>
              <a:gd name="adj" fmla="val 0"/>
            </a:avLst>
          </a:prstGeom>
          <a:solidFill>
            <a:srgbClr val="938953"/>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Calibri"/>
                <a:ea typeface="Calibri"/>
                <a:cs typeface="Calibri"/>
                <a:sym typeface="Calibri"/>
              </a:rPr>
              <a:t>Physical Node</a:t>
            </a:r>
          </a:p>
        </p:txBody>
      </p:sp>
      <p:sp>
        <p:nvSpPr>
          <p:cNvPr id="6" name="Shape 246"/>
          <p:cNvSpPr/>
          <p:nvPr/>
        </p:nvSpPr>
        <p:spPr>
          <a:xfrm>
            <a:off x="4082564" y="3657600"/>
            <a:ext cx="4724399" cy="1371600"/>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a:solidFill>
                  <a:schemeClr val="dk1"/>
                </a:solidFill>
                <a:latin typeface="Calibri"/>
                <a:ea typeface="Calibri"/>
                <a:cs typeface="Calibri"/>
                <a:sym typeface="Calibri"/>
              </a:rPr>
              <a:t>Tessellation OS (modified Xen)</a:t>
            </a:r>
          </a:p>
        </p:txBody>
      </p:sp>
      <p:sp>
        <p:nvSpPr>
          <p:cNvPr id="8" name="Shape 248"/>
          <p:cNvSpPr/>
          <p:nvPr/>
        </p:nvSpPr>
        <p:spPr>
          <a:xfrm>
            <a:off x="4082564" y="3048000"/>
            <a:ext cx="1002145" cy="609599"/>
          </a:xfrm>
          <a:prstGeom prst="roundRect">
            <a:avLst>
              <a:gd name="adj" fmla="val 0"/>
            </a:avLst>
          </a:prstGeom>
          <a:solidFill>
            <a:srgbClr val="93B3D7"/>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RAB</a:t>
            </a:r>
          </a:p>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Service</a:t>
            </a:r>
          </a:p>
        </p:txBody>
      </p:sp>
      <p:sp>
        <p:nvSpPr>
          <p:cNvPr id="9" name="Shape 249"/>
          <p:cNvSpPr/>
          <p:nvPr/>
        </p:nvSpPr>
        <p:spPr>
          <a:xfrm>
            <a:off x="5657364" y="4114800"/>
            <a:ext cx="1002145" cy="609599"/>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Resource Monitor</a:t>
            </a:r>
          </a:p>
        </p:txBody>
      </p:sp>
      <p:sp>
        <p:nvSpPr>
          <p:cNvPr id="10" name="Shape 250"/>
          <p:cNvSpPr/>
          <p:nvPr/>
        </p:nvSpPr>
        <p:spPr>
          <a:xfrm>
            <a:off x="5084709" y="1981200"/>
            <a:ext cx="1861126" cy="1676399"/>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600" b="0" i="0" u="none" strike="noStrike" cap="none" baseline="0">
                <a:solidFill>
                  <a:schemeClr val="dk1"/>
                </a:solidFill>
                <a:latin typeface="Calibri"/>
                <a:ea typeface="Calibri"/>
                <a:cs typeface="Calibri"/>
                <a:sym typeface="Calibri"/>
              </a:rPr>
              <a:t>Traditional Cell</a:t>
            </a:r>
          </a:p>
        </p:txBody>
      </p:sp>
      <p:sp>
        <p:nvSpPr>
          <p:cNvPr id="11" name="Shape 251"/>
          <p:cNvSpPr/>
          <p:nvPr/>
        </p:nvSpPr>
        <p:spPr>
          <a:xfrm>
            <a:off x="5084709" y="3352800"/>
            <a:ext cx="1861126" cy="304799"/>
          </a:xfrm>
          <a:prstGeom prst="roundRect">
            <a:avLst>
              <a:gd name="adj" fmla="val 0"/>
            </a:avLst>
          </a:prstGeom>
          <a:solidFill>
            <a:srgbClr val="4F6128"/>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Linux</a:t>
            </a:r>
          </a:p>
        </p:txBody>
      </p:sp>
      <p:sp>
        <p:nvSpPr>
          <p:cNvPr id="12" name="Shape 252"/>
          <p:cNvSpPr/>
          <p:nvPr/>
        </p:nvSpPr>
        <p:spPr>
          <a:xfrm>
            <a:off x="5084709" y="3048000"/>
            <a:ext cx="1861126" cy="304799"/>
          </a:xfrm>
          <a:prstGeom prst="roundRect">
            <a:avLst>
              <a:gd name="adj" fmla="val 0"/>
            </a:avLst>
          </a:prstGeom>
          <a:solidFill>
            <a:srgbClr val="76923C"/>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Cluster Manager</a:t>
            </a:r>
          </a:p>
        </p:txBody>
      </p:sp>
      <p:sp>
        <p:nvSpPr>
          <p:cNvPr id="13" name="Shape 253"/>
          <p:cNvSpPr/>
          <p:nvPr/>
        </p:nvSpPr>
        <p:spPr>
          <a:xfrm>
            <a:off x="5084709" y="2743200"/>
            <a:ext cx="1861126" cy="304799"/>
          </a:xfrm>
          <a:prstGeom prst="roundRect">
            <a:avLst>
              <a:gd name="adj" fmla="val 0"/>
            </a:avLst>
          </a:prstGeom>
          <a:solidFill>
            <a:srgbClr val="C2D59B"/>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Exec Framework</a:t>
            </a:r>
          </a:p>
        </p:txBody>
      </p:sp>
      <p:sp>
        <p:nvSpPr>
          <p:cNvPr id="14" name="Shape 254"/>
          <p:cNvSpPr/>
          <p:nvPr/>
        </p:nvSpPr>
        <p:spPr>
          <a:xfrm>
            <a:off x="5084709" y="2438400"/>
            <a:ext cx="1861126" cy="304799"/>
          </a:xfrm>
          <a:prstGeom prst="roundRect">
            <a:avLst>
              <a:gd name="adj" fmla="val 0"/>
            </a:avLst>
          </a:prstGeom>
          <a:solidFill>
            <a:srgbClr val="D6E3BC"/>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User App</a:t>
            </a:r>
          </a:p>
        </p:txBody>
      </p:sp>
      <p:sp>
        <p:nvSpPr>
          <p:cNvPr id="15" name="Shape 255"/>
          <p:cNvSpPr/>
          <p:nvPr/>
        </p:nvSpPr>
        <p:spPr>
          <a:xfrm>
            <a:off x="6945837" y="2743200"/>
            <a:ext cx="1861126" cy="914400"/>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600" b="0" i="0" u="none" strike="noStrike" cap="none" baseline="0">
                <a:solidFill>
                  <a:schemeClr val="dk1"/>
                </a:solidFill>
                <a:latin typeface="Calibri"/>
                <a:ea typeface="Calibri"/>
                <a:cs typeface="Calibri"/>
                <a:sym typeface="Calibri"/>
              </a:rPr>
              <a:t>Tess Cell</a:t>
            </a:r>
          </a:p>
        </p:txBody>
      </p:sp>
      <p:sp>
        <p:nvSpPr>
          <p:cNvPr id="16" name="Shape 256"/>
          <p:cNvSpPr/>
          <p:nvPr/>
        </p:nvSpPr>
        <p:spPr>
          <a:xfrm>
            <a:off x="6945837" y="3352800"/>
            <a:ext cx="1861126" cy="304799"/>
          </a:xfrm>
          <a:prstGeom prst="roundRect">
            <a:avLst>
              <a:gd name="adj" fmla="val 0"/>
            </a:avLst>
          </a:prstGeom>
          <a:solidFill>
            <a:srgbClr val="3F315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LibOS</a:t>
            </a:r>
          </a:p>
        </p:txBody>
      </p:sp>
      <p:sp>
        <p:nvSpPr>
          <p:cNvPr id="17" name="Shape 257"/>
          <p:cNvSpPr/>
          <p:nvPr/>
        </p:nvSpPr>
        <p:spPr>
          <a:xfrm>
            <a:off x="6945837" y="3048000"/>
            <a:ext cx="1861126" cy="304799"/>
          </a:xfrm>
          <a:prstGeom prst="roundRect">
            <a:avLst>
              <a:gd name="adj" fmla="val 0"/>
            </a:avLst>
          </a:prstGeom>
          <a:solidFill>
            <a:srgbClr val="5F497A"/>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User App</a:t>
            </a:r>
          </a:p>
        </p:txBody>
      </p:sp>
      <p:sp>
        <p:nvSpPr>
          <p:cNvPr id="19" name="Shape 270"/>
          <p:cNvSpPr/>
          <p:nvPr/>
        </p:nvSpPr>
        <p:spPr>
          <a:xfrm>
            <a:off x="7947982" y="3657600"/>
            <a:ext cx="214745" cy="445007"/>
          </a:xfrm>
          <a:prstGeom prst="upArrow">
            <a:avLst>
              <a:gd name="adj1" fmla="val 50000"/>
              <a:gd name="adj2" fmla="val 50000"/>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0" name="Shape 271"/>
          <p:cNvSpPr/>
          <p:nvPr/>
        </p:nvSpPr>
        <p:spPr>
          <a:xfrm>
            <a:off x="6945837" y="4114800"/>
            <a:ext cx="1632526" cy="762000"/>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Cell Communication Channels</a:t>
            </a:r>
          </a:p>
        </p:txBody>
      </p:sp>
      <p:sp>
        <p:nvSpPr>
          <p:cNvPr id="22" name="Shape 250"/>
          <p:cNvSpPr/>
          <p:nvPr/>
        </p:nvSpPr>
        <p:spPr>
          <a:xfrm>
            <a:off x="5073163" y="1981200"/>
            <a:ext cx="1861126" cy="1676399"/>
          </a:xfrm>
          <a:prstGeom prst="roundRect">
            <a:avLst>
              <a:gd name="adj" fmla="val 0"/>
            </a:avLst>
          </a:prstGeom>
          <a:solidFill>
            <a:schemeClr val="tx1">
              <a:lumMod val="75000"/>
              <a:lumOff val="25000"/>
              <a:alpha val="83000"/>
            </a:schemeClr>
          </a:solidFill>
          <a:ln w="25400" cap="flat">
            <a:no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23" name="Shape 250"/>
          <p:cNvSpPr/>
          <p:nvPr/>
        </p:nvSpPr>
        <p:spPr>
          <a:xfrm>
            <a:off x="4082563" y="3657600"/>
            <a:ext cx="4724400" cy="1828800"/>
          </a:xfrm>
          <a:prstGeom prst="roundRect">
            <a:avLst>
              <a:gd name="adj" fmla="val 0"/>
            </a:avLst>
          </a:prstGeom>
          <a:solidFill>
            <a:schemeClr val="tx1">
              <a:lumMod val="75000"/>
              <a:lumOff val="25000"/>
              <a:alpha val="83000"/>
            </a:schemeClr>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24" name="Shape 250"/>
          <p:cNvSpPr/>
          <p:nvPr/>
        </p:nvSpPr>
        <p:spPr>
          <a:xfrm>
            <a:off x="4082563" y="3048000"/>
            <a:ext cx="990600" cy="609600"/>
          </a:xfrm>
          <a:prstGeom prst="roundRect">
            <a:avLst>
              <a:gd name="adj" fmla="val 0"/>
            </a:avLst>
          </a:prstGeom>
          <a:solidFill>
            <a:schemeClr val="tx1">
              <a:lumMod val="75000"/>
              <a:lumOff val="25000"/>
              <a:alpha val="83000"/>
            </a:schemeClr>
          </a:solidFill>
          <a:ln w="25400" cap="flat">
            <a:no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25" name="Shape 250"/>
          <p:cNvSpPr/>
          <p:nvPr/>
        </p:nvSpPr>
        <p:spPr>
          <a:xfrm>
            <a:off x="6901963" y="2743200"/>
            <a:ext cx="1905000" cy="914400"/>
          </a:xfrm>
          <a:prstGeom prst="roundRect">
            <a:avLst>
              <a:gd name="adj" fmla="val 0"/>
            </a:avLst>
          </a:prstGeom>
          <a:solidFill>
            <a:schemeClr val="tx1">
              <a:lumMod val="75000"/>
              <a:lumOff val="25000"/>
              <a:alpha val="83000"/>
            </a:schemeClr>
          </a:solidFill>
          <a:ln w="25400" cap="flat">
            <a:no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7" name="Shape 247"/>
          <p:cNvSpPr/>
          <p:nvPr/>
        </p:nvSpPr>
        <p:spPr>
          <a:xfrm>
            <a:off x="4311163" y="4114800"/>
            <a:ext cx="1131455" cy="609599"/>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dirty="0">
                <a:solidFill>
                  <a:schemeClr val="lt1"/>
                </a:solidFill>
                <a:latin typeface="Calibri"/>
                <a:ea typeface="Calibri"/>
                <a:cs typeface="Calibri"/>
                <a:sym typeface="Calibri"/>
              </a:rPr>
              <a:t>Cell Scheduler</a:t>
            </a:r>
          </a:p>
        </p:txBody>
      </p:sp>
      <p:sp>
        <p:nvSpPr>
          <p:cNvPr id="2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1600" smtClean="0"/>
              <a:t>22</a:t>
            </a:fld>
            <a:endParaRPr lang="en-US" sz="1600" dirty="0"/>
          </a:p>
        </p:txBody>
      </p:sp>
    </p:spTree>
    <p:extLst>
      <p:ext uri="{BB962C8B-B14F-4D97-AF65-F5344CB8AC3E}">
        <p14:creationId xmlns:p14="http://schemas.microsoft.com/office/powerpoint/2010/main" val="105943043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txBox="1">
            <a:spLocks noGrp="1"/>
          </p:cNvSpPr>
          <p:nvPr>
            <p:ph type="title" idx="4294967295"/>
          </p:nvPr>
        </p:nvSpPr>
        <p:spPr>
          <a:xfrm>
            <a:off x="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XARCC</a:t>
            </a:r>
            <a:br>
              <a:rPr lang="en-US" sz="4400" b="0" i="0" u="none" strike="noStrike" cap="none" baseline="0" dirty="0" smtClean="0">
                <a:solidFill>
                  <a:schemeClr val="dk1"/>
                </a:solidFill>
                <a:latin typeface="Calibri"/>
                <a:ea typeface="Calibri"/>
                <a:cs typeface="Calibri"/>
                <a:sym typeface="Calibri"/>
              </a:rPr>
            </a:br>
            <a:r>
              <a:rPr lang="en-US" sz="3200" dirty="0" smtClean="0">
                <a:solidFill>
                  <a:schemeClr val="tx1">
                    <a:lumMod val="65000"/>
                    <a:lumOff val="35000"/>
                  </a:schemeClr>
                </a:solidFill>
                <a:latin typeface="Calibri"/>
                <a:ea typeface="Calibri"/>
                <a:cs typeface="Calibri"/>
                <a:sym typeface="Calibri"/>
              </a:rPr>
              <a:t>Library OS: Status and Experiences</a:t>
            </a:r>
            <a:endParaRPr lang="en-US" sz="3200" b="0" i="0" u="none" strike="noStrike" cap="none" baseline="0" dirty="0">
              <a:solidFill>
                <a:schemeClr val="tx1">
                  <a:lumMod val="65000"/>
                  <a:lumOff val="35000"/>
                </a:schemeClr>
              </a:solidFill>
              <a:latin typeface="Calibri"/>
              <a:ea typeface="Calibri"/>
              <a:cs typeface="Calibri"/>
              <a:sym typeface="Calibri"/>
            </a:endParaRPr>
          </a:p>
        </p:txBody>
      </p:sp>
      <p:sp>
        <p:nvSpPr>
          <p:cNvPr id="277" name="Shape 277"/>
          <p:cNvSpPr txBox="1">
            <a:spLocks noGrp="1"/>
          </p:cNvSpPr>
          <p:nvPr>
            <p:ph type="body" idx="4294967295"/>
          </p:nvPr>
        </p:nvSpPr>
        <p:spPr>
          <a:xfrm>
            <a:off x="152400" y="1600200"/>
            <a:ext cx="3733800" cy="5029199"/>
          </a:xfrm>
          <a:prstGeom prst="rect">
            <a:avLst/>
          </a:prstGeom>
          <a:noFill/>
          <a:ln>
            <a:noFill/>
          </a:ln>
        </p:spPr>
        <p:txBody>
          <a:bodyPr lIns="91425" tIns="45700" rIns="91425" bIns="45700" anchor="t" anchorCtr="0">
            <a:noAutofit/>
          </a:bodyPr>
          <a:lstStyle/>
          <a:p>
            <a:pPr marL="342900" marR="0" lvl="0" indent="-342900" algn="l" rtl="0">
              <a:lnSpc>
                <a:spcPct val="80000"/>
              </a:lnSpc>
              <a:spcBef>
                <a:spcPts val="450"/>
              </a:spcBef>
              <a:buClr>
                <a:schemeClr val="dk1"/>
              </a:buClr>
              <a:buSzPct val="97826"/>
            </a:pPr>
            <a:r>
              <a:rPr lang="en-US" sz="2250" b="0" i="0" u="none" strike="noStrike" cap="none" baseline="0" dirty="0" smtClean="0">
                <a:solidFill>
                  <a:schemeClr val="dk1"/>
                </a:solidFill>
                <a:latin typeface="Calibri"/>
                <a:ea typeface="Calibri"/>
                <a:cs typeface="Calibri"/>
                <a:sym typeface="Calibri"/>
              </a:rPr>
              <a:t>Status: Implemented stripped</a:t>
            </a:r>
            <a:r>
              <a:rPr lang="en-US" sz="2250" b="0" i="0" u="none" strike="noStrike" cap="none" dirty="0" smtClean="0">
                <a:solidFill>
                  <a:schemeClr val="dk1"/>
                </a:solidFill>
                <a:latin typeface="Calibri"/>
                <a:ea typeface="Calibri"/>
                <a:cs typeface="Calibri"/>
                <a:sym typeface="Calibri"/>
              </a:rPr>
              <a:t> down OS for cells (</a:t>
            </a:r>
            <a:r>
              <a:rPr lang="en-US" sz="2250" b="0" i="0" u="none" strike="noStrike" cap="none" dirty="0" err="1" smtClean="0">
                <a:solidFill>
                  <a:schemeClr val="dk1"/>
                </a:solidFill>
                <a:latin typeface="Calibri"/>
                <a:ea typeface="Calibri"/>
                <a:cs typeface="Calibri"/>
                <a:sym typeface="Calibri"/>
              </a:rPr>
              <a:t>CellOS</a:t>
            </a:r>
            <a:r>
              <a:rPr lang="en-US" sz="2250" b="0" i="0" u="none" strike="noStrike" cap="none" dirty="0" smtClean="0">
                <a:solidFill>
                  <a:schemeClr val="dk1"/>
                </a:solidFill>
                <a:latin typeface="Calibri"/>
                <a:ea typeface="Calibri"/>
                <a:cs typeface="Calibri"/>
                <a:sym typeface="Calibri"/>
              </a:rPr>
              <a:t>)</a:t>
            </a:r>
          </a:p>
          <a:p>
            <a:pPr lvl="1" indent="-342900">
              <a:lnSpc>
                <a:spcPct val="80000"/>
              </a:lnSpc>
              <a:spcBef>
                <a:spcPts val="450"/>
              </a:spcBef>
              <a:buSzPct val="97826"/>
            </a:pPr>
            <a:r>
              <a:rPr lang="en-US" sz="1950" b="0" i="0" u="none" strike="noStrike" cap="none" baseline="0" dirty="0" smtClean="0">
                <a:solidFill>
                  <a:schemeClr val="dk1"/>
                </a:solidFill>
                <a:latin typeface="Calibri"/>
                <a:ea typeface="Calibri"/>
                <a:cs typeface="Calibri"/>
                <a:sym typeface="Calibri"/>
              </a:rPr>
              <a:t>Based </a:t>
            </a:r>
            <a:r>
              <a:rPr lang="en-US" sz="1950" b="0" i="0" u="none" strike="noStrike" cap="none" baseline="0" dirty="0">
                <a:solidFill>
                  <a:schemeClr val="dk1"/>
                </a:solidFill>
                <a:latin typeface="Calibri"/>
                <a:ea typeface="Calibri"/>
                <a:cs typeface="Calibri"/>
                <a:sym typeface="Calibri"/>
              </a:rPr>
              <a:t>on Guk</a:t>
            </a:r>
            <a:r>
              <a:rPr lang="en-US" sz="1950" b="0" i="0" u="none" strike="noStrike" cap="none" baseline="30000" dirty="0">
                <a:solidFill>
                  <a:schemeClr val="dk1"/>
                </a:solidFill>
                <a:latin typeface="Calibri"/>
                <a:ea typeface="Calibri"/>
                <a:cs typeface="Calibri"/>
                <a:sym typeface="Calibri"/>
              </a:rPr>
              <a:t>1</a:t>
            </a:r>
            <a:r>
              <a:rPr lang="en-US" sz="1950" b="0" i="0" u="none" strike="noStrike" cap="none" baseline="0" dirty="0">
                <a:solidFill>
                  <a:schemeClr val="dk1"/>
                </a:solidFill>
                <a:latin typeface="Calibri"/>
                <a:ea typeface="Calibri"/>
                <a:cs typeface="Calibri"/>
                <a:sym typeface="Calibri"/>
              </a:rPr>
              <a:t> and newLib</a:t>
            </a:r>
            <a:r>
              <a:rPr lang="en-US" sz="1950" b="0" i="0" u="none" strike="noStrike" cap="none" baseline="30000" dirty="0">
                <a:solidFill>
                  <a:schemeClr val="dk1"/>
                </a:solidFill>
                <a:latin typeface="Calibri"/>
                <a:ea typeface="Calibri"/>
                <a:cs typeface="Calibri"/>
                <a:sym typeface="Calibri"/>
              </a:rPr>
              <a:t>2 </a:t>
            </a:r>
            <a:endParaRPr lang="en-US" sz="1950" baseline="30000" dirty="0">
              <a:solidFill>
                <a:schemeClr val="dk1"/>
              </a:solidFill>
              <a:latin typeface="Calibri"/>
              <a:ea typeface="Calibri"/>
              <a:cs typeface="Calibri"/>
              <a:sym typeface="Calibri"/>
            </a:endParaRPr>
          </a:p>
          <a:p>
            <a:pPr lvl="1" indent="-342900">
              <a:lnSpc>
                <a:spcPct val="80000"/>
              </a:lnSpc>
              <a:spcBef>
                <a:spcPts val="450"/>
              </a:spcBef>
              <a:buSzPct val="97826"/>
            </a:pPr>
            <a:r>
              <a:rPr lang="en-US" sz="1950" b="0" i="0" u="none" strike="noStrike" cap="none" baseline="0" dirty="0" smtClean="0">
                <a:solidFill>
                  <a:schemeClr val="dk1"/>
                </a:solidFill>
                <a:latin typeface="Calibri"/>
                <a:ea typeface="Calibri"/>
                <a:cs typeface="Calibri"/>
                <a:sym typeface="Calibri"/>
              </a:rPr>
              <a:t>Supports </a:t>
            </a:r>
            <a:r>
              <a:rPr lang="en-US" sz="1950" b="0" i="0" u="none" strike="noStrike" cap="none" baseline="0" dirty="0">
                <a:solidFill>
                  <a:schemeClr val="dk1"/>
                </a:solidFill>
                <a:latin typeface="Calibri"/>
                <a:ea typeface="Calibri"/>
                <a:cs typeface="Calibri"/>
                <a:sym typeface="Calibri"/>
              </a:rPr>
              <a:t>a subset of </a:t>
            </a:r>
            <a:r>
              <a:rPr lang="en-US" sz="1950" b="0" i="0" u="none" strike="noStrike" cap="none" baseline="0" dirty="0" smtClean="0">
                <a:solidFill>
                  <a:schemeClr val="dk1"/>
                </a:solidFill>
                <a:latin typeface="Calibri"/>
                <a:ea typeface="Calibri"/>
                <a:cs typeface="Calibri"/>
                <a:sym typeface="Calibri"/>
              </a:rPr>
              <a:t>POSIX</a:t>
            </a:r>
          </a:p>
          <a:p>
            <a:pPr lvl="1" indent="-342900">
              <a:lnSpc>
                <a:spcPct val="80000"/>
              </a:lnSpc>
              <a:spcBef>
                <a:spcPts val="450"/>
              </a:spcBef>
              <a:buSzPct val="97826"/>
            </a:pPr>
            <a:r>
              <a:rPr lang="en-US" sz="1950" b="0" i="0" u="none" strike="noStrike" cap="none" baseline="0" dirty="0" smtClean="0">
                <a:solidFill>
                  <a:schemeClr val="dk1"/>
                </a:solidFill>
                <a:latin typeface="Calibri"/>
                <a:ea typeface="Calibri"/>
                <a:cs typeface="Calibri"/>
                <a:sym typeface="Calibri"/>
              </a:rPr>
              <a:t>Ported </a:t>
            </a:r>
            <a:r>
              <a:rPr lang="en-US" sz="1950" b="0" i="0" u="none" strike="noStrike" cap="none" baseline="0" dirty="0" err="1" smtClean="0">
                <a:solidFill>
                  <a:schemeClr val="dk1"/>
                </a:solidFill>
                <a:latin typeface="Calibri"/>
                <a:ea typeface="Calibri"/>
                <a:cs typeface="Calibri"/>
                <a:sym typeface="Calibri"/>
              </a:rPr>
              <a:t>Pthread</a:t>
            </a:r>
            <a:r>
              <a:rPr lang="en-US" sz="1950" b="0" i="0" u="none" strike="noStrike" cap="none" baseline="0" dirty="0" smtClean="0">
                <a:solidFill>
                  <a:schemeClr val="dk1"/>
                </a:solidFill>
                <a:latin typeface="Calibri"/>
                <a:ea typeface="Calibri"/>
                <a:cs typeface="Calibri"/>
                <a:sym typeface="Calibri"/>
              </a:rPr>
              <a:t> </a:t>
            </a:r>
            <a:r>
              <a:rPr lang="en-US" sz="1950" b="0" i="0" u="none" strike="noStrike" cap="none" baseline="0" dirty="0">
                <a:solidFill>
                  <a:schemeClr val="dk1"/>
                </a:solidFill>
                <a:latin typeface="Calibri"/>
                <a:ea typeface="Calibri"/>
                <a:cs typeface="Calibri"/>
                <a:sym typeface="Calibri"/>
              </a:rPr>
              <a:t>based </a:t>
            </a:r>
            <a:r>
              <a:rPr lang="en-US" sz="1950" b="0" i="0" u="none" strike="noStrike" cap="none" baseline="0" dirty="0" smtClean="0">
                <a:solidFill>
                  <a:schemeClr val="dk1"/>
                </a:solidFill>
                <a:latin typeface="Calibri"/>
                <a:ea typeface="Calibri"/>
                <a:cs typeface="Calibri"/>
                <a:sym typeface="Calibri"/>
              </a:rPr>
              <a:t>benchmarks</a:t>
            </a:r>
          </a:p>
          <a:p>
            <a:pPr indent="-342900">
              <a:lnSpc>
                <a:spcPct val="80000"/>
              </a:lnSpc>
              <a:spcBef>
                <a:spcPts val="450"/>
              </a:spcBef>
              <a:buSzPct val="97826"/>
            </a:pPr>
            <a:endParaRPr lang="en-US" sz="1950" dirty="0" smtClean="0">
              <a:solidFill>
                <a:schemeClr val="dk1"/>
              </a:solidFill>
              <a:latin typeface="Calibri"/>
              <a:ea typeface="Calibri"/>
              <a:cs typeface="Calibri"/>
              <a:sym typeface="Calibri"/>
            </a:endParaRPr>
          </a:p>
          <a:p>
            <a:pPr indent="-342900">
              <a:lnSpc>
                <a:spcPct val="80000"/>
              </a:lnSpc>
              <a:spcBef>
                <a:spcPts val="450"/>
              </a:spcBef>
              <a:buSzPct val="97826"/>
            </a:pPr>
            <a:r>
              <a:rPr lang="en-US" sz="2250" dirty="0" smtClean="0">
                <a:solidFill>
                  <a:schemeClr val="dk1"/>
                </a:solidFill>
                <a:latin typeface="Calibri"/>
                <a:ea typeface="Calibri"/>
                <a:cs typeface="Calibri"/>
                <a:sym typeface="Calibri"/>
              </a:rPr>
              <a:t>Experiences</a:t>
            </a:r>
          </a:p>
          <a:p>
            <a:pPr lvl="1" indent="-342900">
              <a:lnSpc>
                <a:spcPct val="80000"/>
              </a:lnSpc>
              <a:spcBef>
                <a:spcPts val="450"/>
              </a:spcBef>
              <a:buSzPct val="97826"/>
            </a:pPr>
            <a:r>
              <a:rPr lang="en-US" sz="1950" dirty="0">
                <a:solidFill>
                  <a:schemeClr val="dk1"/>
                </a:solidFill>
                <a:latin typeface="Calibri"/>
                <a:ea typeface="Calibri"/>
                <a:cs typeface="Calibri"/>
                <a:sym typeface="Calibri"/>
              </a:rPr>
              <a:t>Some single-application benchmarks are slower on </a:t>
            </a:r>
            <a:r>
              <a:rPr lang="en-US" sz="1950" dirty="0" err="1">
                <a:solidFill>
                  <a:schemeClr val="dk1"/>
                </a:solidFill>
                <a:latin typeface="Calibri"/>
                <a:ea typeface="Calibri"/>
                <a:cs typeface="Calibri"/>
                <a:sym typeface="Calibri"/>
              </a:rPr>
              <a:t>CellOS</a:t>
            </a:r>
            <a:r>
              <a:rPr lang="en-US" sz="1950" dirty="0">
                <a:solidFill>
                  <a:schemeClr val="dk1"/>
                </a:solidFill>
                <a:latin typeface="Calibri"/>
                <a:ea typeface="Calibri"/>
                <a:cs typeface="Calibri"/>
                <a:sym typeface="Calibri"/>
              </a:rPr>
              <a:t> than on </a:t>
            </a:r>
            <a:r>
              <a:rPr lang="en-US" sz="1950" dirty="0" smtClean="0">
                <a:solidFill>
                  <a:schemeClr val="dk1"/>
                </a:solidFill>
                <a:latin typeface="Calibri"/>
                <a:ea typeface="Calibri"/>
                <a:cs typeface="Calibri"/>
                <a:sym typeface="Calibri"/>
              </a:rPr>
              <a:t>Linux</a:t>
            </a:r>
          </a:p>
          <a:p>
            <a:pPr lvl="1" indent="-342900">
              <a:lnSpc>
                <a:spcPct val="80000"/>
              </a:lnSpc>
              <a:spcBef>
                <a:spcPts val="450"/>
              </a:spcBef>
              <a:buSzPct val="97826"/>
            </a:pPr>
            <a:r>
              <a:rPr lang="en-US" sz="1950" dirty="0" smtClean="0">
                <a:solidFill>
                  <a:schemeClr val="dk1"/>
                </a:solidFill>
                <a:latin typeface="Calibri"/>
                <a:ea typeface="Calibri"/>
                <a:cs typeface="Calibri"/>
                <a:sym typeface="Calibri"/>
              </a:rPr>
              <a:t>Debugging is very difficult</a:t>
            </a:r>
          </a:p>
          <a:p>
            <a:pPr lvl="1" indent="-342900">
              <a:lnSpc>
                <a:spcPct val="80000"/>
              </a:lnSpc>
              <a:spcBef>
                <a:spcPts val="450"/>
              </a:spcBef>
              <a:buSzPct val="97826"/>
            </a:pPr>
            <a:r>
              <a:rPr lang="en-US" sz="1950" dirty="0" smtClean="0">
                <a:solidFill>
                  <a:schemeClr val="dk1"/>
                </a:solidFill>
                <a:latin typeface="Calibri"/>
                <a:ea typeface="Calibri"/>
                <a:cs typeface="Calibri"/>
                <a:sym typeface="Calibri"/>
              </a:rPr>
              <a:t>Need to understand pros/cons better</a:t>
            </a:r>
            <a:endParaRPr lang="en-US" sz="1950" dirty="0">
              <a:solidFill>
                <a:schemeClr val="dk1"/>
              </a:solidFill>
              <a:latin typeface="Calibri"/>
              <a:ea typeface="Calibri"/>
              <a:cs typeface="Calibri"/>
              <a:sym typeface="Calibri"/>
            </a:endParaRPr>
          </a:p>
        </p:txBody>
      </p:sp>
      <p:sp>
        <p:nvSpPr>
          <p:cNvPr id="5" name="Shape 265"/>
          <p:cNvSpPr/>
          <p:nvPr/>
        </p:nvSpPr>
        <p:spPr>
          <a:xfrm>
            <a:off x="8686801" y="4419600"/>
            <a:ext cx="380999" cy="228600"/>
          </a:xfrm>
          <a:prstGeom prst="rightArrow">
            <a:avLst>
              <a:gd name="adj1" fmla="val 50000"/>
              <a:gd name="adj2" fmla="val 50000"/>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6" name="Shape 245"/>
          <p:cNvSpPr/>
          <p:nvPr/>
        </p:nvSpPr>
        <p:spPr>
          <a:xfrm>
            <a:off x="4038600" y="5029200"/>
            <a:ext cx="4724399" cy="457200"/>
          </a:xfrm>
          <a:prstGeom prst="roundRect">
            <a:avLst>
              <a:gd name="adj" fmla="val 0"/>
            </a:avLst>
          </a:prstGeom>
          <a:solidFill>
            <a:srgbClr val="938953"/>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Calibri"/>
                <a:ea typeface="Calibri"/>
                <a:cs typeface="Calibri"/>
                <a:sym typeface="Calibri"/>
              </a:rPr>
              <a:t>Physical Node</a:t>
            </a:r>
          </a:p>
        </p:txBody>
      </p:sp>
      <p:sp>
        <p:nvSpPr>
          <p:cNvPr id="7" name="Shape 246"/>
          <p:cNvSpPr/>
          <p:nvPr/>
        </p:nvSpPr>
        <p:spPr>
          <a:xfrm>
            <a:off x="4038601" y="3657600"/>
            <a:ext cx="4724399" cy="1371600"/>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a:solidFill>
                  <a:schemeClr val="dk1"/>
                </a:solidFill>
                <a:latin typeface="Calibri"/>
                <a:ea typeface="Calibri"/>
                <a:cs typeface="Calibri"/>
                <a:sym typeface="Calibri"/>
              </a:rPr>
              <a:t>Tessellation OS (modified Xen)</a:t>
            </a:r>
          </a:p>
        </p:txBody>
      </p:sp>
      <p:sp>
        <p:nvSpPr>
          <p:cNvPr id="8" name="Shape 247"/>
          <p:cNvSpPr/>
          <p:nvPr/>
        </p:nvSpPr>
        <p:spPr>
          <a:xfrm>
            <a:off x="4267200" y="4114800"/>
            <a:ext cx="1131455" cy="609599"/>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dirty="0">
                <a:solidFill>
                  <a:schemeClr val="lt1"/>
                </a:solidFill>
                <a:latin typeface="Calibri"/>
                <a:ea typeface="Calibri"/>
                <a:cs typeface="Calibri"/>
                <a:sym typeface="Calibri"/>
              </a:rPr>
              <a:t>Cell Scheduler</a:t>
            </a:r>
          </a:p>
        </p:txBody>
      </p:sp>
      <p:sp>
        <p:nvSpPr>
          <p:cNvPr id="9" name="Shape 248"/>
          <p:cNvSpPr/>
          <p:nvPr/>
        </p:nvSpPr>
        <p:spPr>
          <a:xfrm>
            <a:off x="4038601" y="3048000"/>
            <a:ext cx="1002145" cy="609599"/>
          </a:xfrm>
          <a:prstGeom prst="roundRect">
            <a:avLst>
              <a:gd name="adj" fmla="val 0"/>
            </a:avLst>
          </a:prstGeom>
          <a:solidFill>
            <a:srgbClr val="93B3D7"/>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RAB</a:t>
            </a:r>
          </a:p>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Service</a:t>
            </a:r>
          </a:p>
        </p:txBody>
      </p:sp>
      <p:sp>
        <p:nvSpPr>
          <p:cNvPr id="10" name="Shape 249"/>
          <p:cNvSpPr/>
          <p:nvPr/>
        </p:nvSpPr>
        <p:spPr>
          <a:xfrm>
            <a:off x="5613401" y="4114800"/>
            <a:ext cx="1002145" cy="609599"/>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Resource Monitor</a:t>
            </a:r>
          </a:p>
        </p:txBody>
      </p:sp>
      <p:sp>
        <p:nvSpPr>
          <p:cNvPr id="11" name="Shape 250"/>
          <p:cNvSpPr/>
          <p:nvPr/>
        </p:nvSpPr>
        <p:spPr>
          <a:xfrm>
            <a:off x="5040746" y="1981200"/>
            <a:ext cx="1861126" cy="1676399"/>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600" b="0" i="0" u="none" strike="noStrike" cap="none" baseline="0">
                <a:solidFill>
                  <a:schemeClr val="dk1"/>
                </a:solidFill>
                <a:latin typeface="Calibri"/>
                <a:ea typeface="Calibri"/>
                <a:cs typeface="Calibri"/>
                <a:sym typeface="Calibri"/>
              </a:rPr>
              <a:t>Traditional Cell</a:t>
            </a:r>
          </a:p>
        </p:txBody>
      </p:sp>
      <p:sp>
        <p:nvSpPr>
          <p:cNvPr id="12" name="Shape 251"/>
          <p:cNvSpPr/>
          <p:nvPr/>
        </p:nvSpPr>
        <p:spPr>
          <a:xfrm>
            <a:off x="5040746" y="3352800"/>
            <a:ext cx="1861126" cy="304799"/>
          </a:xfrm>
          <a:prstGeom prst="roundRect">
            <a:avLst>
              <a:gd name="adj" fmla="val 0"/>
            </a:avLst>
          </a:prstGeom>
          <a:solidFill>
            <a:srgbClr val="4F6128"/>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Linux</a:t>
            </a:r>
          </a:p>
        </p:txBody>
      </p:sp>
      <p:sp>
        <p:nvSpPr>
          <p:cNvPr id="13" name="Shape 252"/>
          <p:cNvSpPr/>
          <p:nvPr/>
        </p:nvSpPr>
        <p:spPr>
          <a:xfrm>
            <a:off x="5040746" y="3048000"/>
            <a:ext cx="1861126" cy="304799"/>
          </a:xfrm>
          <a:prstGeom prst="roundRect">
            <a:avLst>
              <a:gd name="adj" fmla="val 0"/>
            </a:avLst>
          </a:prstGeom>
          <a:solidFill>
            <a:srgbClr val="76923C"/>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Cluster Manager</a:t>
            </a:r>
          </a:p>
        </p:txBody>
      </p:sp>
      <p:sp>
        <p:nvSpPr>
          <p:cNvPr id="14" name="Shape 253"/>
          <p:cNvSpPr/>
          <p:nvPr/>
        </p:nvSpPr>
        <p:spPr>
          <a:xfrm>
            <a:off x="5040746" y="2743200"/>
            <a:ext cx="1861126" cy="304799"/>
          </a:xfrm>
          <a:prstGeom prst="roundRect">
            <a:avLst>
              <a:gd name="adj" fmla="val 0"/>
            </a:avLst>
          </a:prstGeom>
          <a:solidFill>
            <a:srgbClr val="C2D59B"/>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Exec Framework</a:t>
            </a:r>
          </a:p>
        </p:txBody>
      </p:sp>
      <p:sp>
        <p:nvSpPr>
          <p:cNvPr id="15" name="Shape 254"/>
          <p:cNvSpPr/>
          <p:nvPr/>
        </p:nvSpPr>
        <p:spPr>
          <a:xfrm>
            <a:off x="5040746" y="2438400"/>
            <a:ext cx="1861126" cy="304799"/>
          </a:xfrm>
          <a:prstGeom prst="roundRect">
            <a:avLst>
              <a:gd name="adj" fmla="val 0"/>
            </a:avLst>
          </a:prstGeom>
          <a:solidFill>
            <a:srgbClr val="D6E3BC"/>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User App</a:t>
            </a:r>
          </a:p>
        </p:txBody>
      </p:sp>
      <p:sp>
        <p:nvSpPr>
          <p:cNvPr id="16" name="Shape 255"/>
          <p:cNvSpPr/>
          <p:nvPr/>
        </p:nvSpPr>
        <p:spPr>
          <a:xfrm>
            <a:off x="6901874" y="2743200"/>
            <a:ext cx="1861126" cy="914400"/>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600" b="0" i="0" u="none" strike="noStrike" cap="none" baseline="0">
                <a:solidFill>
                  <a:schemeClr val="dk1"/>
                </a:solidFill>
                <a:latin typeface="Calibri"/>
                <a:ea typeface="Calibri"/>
                <a:cs typeface="Calibri"/>
                <a:sym typeface="Calibri"/>
              </a:rPr>
              <a:t>Tess Cell</a:t>
            </a:r>
          </a:p>
        </p:txBody>
      </p:sp>
      <p:sp>
        <p:nvSpPr>
          <p:cNvPr id="17" name="Shape 256"/>
          <p:cNvSpPr/>
          <p:nvPr/>
        </p:nvSpPr>
        <p:spPr>
          <a:xfrm>
            <a:off x="6901874" y="3352800"/>
            <a:ext cx="1861126" cy="304799"/>
          </a:xfrm>
          <a:prstGeom prst="roundRect">
            <a:avLst>
              <a:gd name="adj" fmla="val 0"/>
            </a:avLst>
          </a:prstGeom>
          <a:solidFill>
            <a:srgbClr val="3F315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LibOS</a:t>
            </a:r>
          </a:p>
        </p:txBody>
      </p:sp>
      <p:sp>
        <p:nvSpPr>
          <p:cNvPr id="18" name="Shape 257"/>
          <p:cNvSpPr/>
          <p:nvPr/>
        </p:nvSpPr>
        <p:spPr>
          <a:xfrm>
            <a:off x="6901874" y="3048000"/>
            <a:ext cx="1861126" cy="304799"/>
          </a:xfrm>
          <a:prstGeom prst="roundRect">
            <a:avLst>
              <a:gd name="adj" fmla="val 0"/>
            </a:avLst>
          </a:prstGeom>
          <a:solidFill>
            <a:srgbClr val="5F497A"/>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User App</a:t>
            </a:r>
          </a:p>
        </p:txBody>
      </p:sp>
      <p:sp>
        <p:nvSpPr>
          <p:cNvPr id="19" name="Shape 270"/>
          <p:cNvSpPr/>
          <p:nvPr/>
        </p:nvSpPr>
        <p:spPr>
          <a:xfrm>
            <a:off x="7904019" y="3657600"/>
            <a:ext cx="214745" cy="445007"/>
          </a:xfrm>
          <a:prstGeom prst="upArrow">
            <a:avLst>
              <a:gd name="adj1" fmla="val 50000"/>
              <a:gd name="adj2" fmla="val 50000"/>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0" name="Shape 271"/>
          <p:cNvSpPr/>
          <p:nvPr/>
        </p:nvSpPr>
        <p:spPr>
          <a:xfrm>
            <a:off x="6901874" y="4114800"/>
            <a:ext cx="1632526" cy="762000"/>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Cell Communication Channels</a:t>
            </a:r>
          </a:p>
        </p:txBody>
      </p:sp>
      <p:sp>
        <p:nvSpPr>
          <p:cNvPr id="21" name="Shape 250"/>
          <p:cNvSpPr/>
          <p:nvPr/>
        </p:nvSpPr>
        <p:spPr>
          <a:xfrm>
            <a:off x="5029200" y="1981200"/>
            <a:ext cx="1861126" cy="1676399"/>
          </a:xfrm>
          <a:prstGeom prst="roundRect">
            <a:avLst>
              <a:gd name="adj" fmla="val 0"/>
            </a:avLst>
          </a:prstGeom>
          <a:solidFill>
            <a:schemeClr val="tx1">
              <a:lumMod val="75000"/>
              <a:lumOff val="25000"/>
              <a:alpha val="83000"/>
            </a:schemeClr>
          </a:solidFill>
          <a:ln w="25400" cap="flat">
            <a:no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22" name="Shape 250"/>
          <p:cNvSpPr/>
          <p:nvPr/>
        </p:nvSpPr>
        <p:spPr>
          <a:xfrm>
            <a:off x="4038600" y="3657600"/>
            <a:ext cx="4724400" cy="1828800"/>
          </a:xfrm>
          <a:prstGeom prst="roundRect">
            <a:avLst>
              <a:gd name="adj" fmla="val 0"/>
            </a:avLst>
          </a:prstGeom>
          <a:solidFill>
            <a:schemeClr val="tx1">
              <a:lumMod val="75000"/>
              <a:lumOff val="25000"/>
              <a:alpha val="83000"/>
            </a:schemeClr>
          </a:solidFill>
          <a:ln w="25400" cap="flat">
            <a:no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23" name="Shape 250"/>
          <p:cNvSpPr/>
          <p:nvPr/>
        </p:nvSpPr>
        <p:spPr>
          <a:xfrm>
            <a:off x="4038600" y="3048000"/>
            <a:ext cx="990600" cy="609600"/>
          </a:xfrm>
          <a:prstGeom prst="roundRect">
            <a:avLst>
              <a:gd name="adj" fmla="val 0"/>
            </a:avLst>
          </a:prstGeom>
          <a:solidFill>
            <a:schemeClr val="tx1">
              <a:lumMod val="75000"/>
              <a:lumOff val="25000"/>
              <a:alpha val="83000"/>
            </a:schemeClr>
          </a:solidFill>
          <a:ln w="25400" cap="flat">
            <a:no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25"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1600" smtClean="0"/>
              <a:t>23</a:t>
            </a:fld>
            <a:endParaRPr lang="en-US" sz="1600" dirty="0"/>
          </a:p>
        </p:txBody>
      </p:sp>
    </p:spTree>
    <p:extLst>
      <p:ext uri="{BB962C8B-B14F-4D97-AF65-F5344CB8AC3E}">
        <p14:creationId xmlns:p14="http://schemas.microsoft.com/office/powerpoint/2010/main" val="154467946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title" idx="4294967295"/>
          </p:nvPr>
        </p:nvSpPr>
        <p:spPr>
          <a:xfrm>
            <a:off x="0" y="274638"/>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Future Work</a:t>
            </a:r>
            <a:endParaRPr lang="en-US" sz="4400" b="0" i="0" u="none" strike="noStrike" cap="none" baseline="0" dirty="0">
              <a:solidFill>
                <a:schemeClr val="dk1"/>
              </a:solidFill>
              <a:latin typeface="Calibri"/>
              <a:ea typeface="Calibri"/>
              <a:cs typeface="Calibri"/>
              <a:sym typeface="Calibri"/>
            </a:endParaRPr>
          </a:p>
        </p:txBody>
      </p:sp>
      <p:sp>
        <p:nvSpPr>
          <p:cNvPr id="416" name="Shape 416"/>
          <p:cNvSpPr txBox="1">
            <a:spLocks noGrp="1"/>
          </p:cNvSpPr>
          <p:nvPr>
            <p:ph type="body" idx="4294967295"/>
          </p:nvPr>
        </p:nvSpPr>
        <p:spPr>
          <a:xfrm>
            <a:off x="457200" y="1600200"/>
            <a:ext cx="8229600" cy="4525963"/>
          </a:xfrm>
          <a:prstGeom prst="rect">
            <a:avLst/>
          </a:prstGeom>
          <a:noFill/>
          <a:ln>
            <a:noFill/>
          </a:ln>
        </p:spPr>
        <p:txBody>
          <a:bodyPr lIns="91425" tIns="45700" rIns="91425" bIns="45700" anchor="t" anchorCtr="0">
            <a:noAutofit/>
          </a:bodyPr>
          <a:lstStyle/>
          <a:p>
            <a:pPr>
              <a:spcBef>
                <a:spcPts val="0"/>
              </a:spcBef>
            </a:pPr>
            <a:r>
              <a:rPr lang="en-US" sz="2000" b="0" i="0" u="none" strike="noStrike" cap="none" baseline="0" dirty="0" smtClean="0">
                <a:solidFill>
                  <a:schemeClr val="dk1"/>
                </a:solidFill>
                <a:latin typeface="Calibri"/>
                <a:ea typeface="Calibri"/>
                <a:cs typeface="Calibri"/>
                <a:sym typeface="Calibri"/>
              </a:rPr>
              <a:t>Still early days: Most features yet to be implemented</a:t>
            </a:r>
          </a:p>
          <a:p>
            <a:pPr lvl="1">
              <a:spcBef>
                <a:spcPts val="0"/>
              </a:spcBef>
            </a:pPr>
            <a:r>
              <a:rPr lang="en-US" sz="2000" dirty="0" smtClean="0">
                <a:solidFill>
                  <a:schemeClr val="dk1"/>
                </a:solidFill>
                <a:latin typeface="Calibri"/>
                <a:ea typeface="Calibri"/>
                <a:cs typeface="Calibri"/>
                <a:sym typeface="Calibri"/>
              </a:rPr>
              <a:t>Resource Monitor</a:t>
            </a:r>
          </a:p>
          <a:p>
            <a:pPr lvl="1">
              <a:spcBef>
                <a:spcPts val="0"/>
              </a:spcBef>
            </a:pPr>
            <a:r>
              <a:rPr lang="en-US" sz="2000" dirty="0" smtClean="0">
                <a:solidFill>
                  <a:schemeClr val="dk1"/>
                </a:solidFill>
                <a:latin typeface="Calibri"/>
                <a:ea typeface="Calibri"/>
                <a:cs typeface="Calibri"/>
                <a:sym typeface="Calibri"/>
              </a:rPr>
              <a:t>Dynamic Allocation Policies</a:t>
            </a:r>
          </a:p>
          <a:p>
            <a:pPr lvl="1">
              <a:spcBef>
                <a:spcPts val="0"/>
              </a:spcBef>
            </a:pPr>
            <a:r>
              <a:rPr lang="en-US" sz="2000" b="0" i="0" u="none" strike="noStrike" cap="none" baseline="0" dirty="0" smtClean="0">
                <a:solidFill>
                  <a:schemeClr val="dk1"/>
                </a:solidFill>
                <a:latin typeface="Calibri"/>
                <a:ea typeface="Calibri"/>
                <a:cs typeface="Calibri"/>
                <a:sym typeface="Calibri"/>
              </a:rPr>
              <a:t>Communication</a:t>
            </a:r>
            <a:r>
              <a:rPr lang="en-US" sz="2000" b="0" i="0" u="none" strike="noStrike" cap="none" dirty="0" smtClean="0">
                <a:solidFill>
                  <a:schemeClr val="dk1"/>
                </a:solidFill>
                <a:latin typeface="Calibri"/>
                <a:ea typeface="Calibri"/>
                <a:cs typeface="Calibri"/>
                <a:sym typeface="Calibri"/>
              </a:rPr>
              <a:t> channels and service discovery</a:t>
            </a:r>
          </a:p>
          <a:p>
            <a:pPr lvl="1">
              <a:spcBef>
                <a:spcPts val="0"/>
              </a:spcBef>
            </a:pPr>
            <a:endParaRPr lang="en-US" sz="2000" b="0" i="0" u="none" strike="noStrike" cap="none" baseline="0" dirty="0" smtClean="0">
              <a:solidFill>
                <a:schemeClr val="dk1"/>
              </a:solidFill>
              <a:latin typeface="Calibri"/>
              <a:ea typeface="Calibri"/>
              <a:cs typeface="Calibri"/>
              <a:sym typeface="Calibri"/>
            </a:endParaRPr>
          </a:p>
          <a:p>
            <a:pPr>
              <a:spcBef>
                <a:spcPts val="0"/>
              </a:spcBef>
            </a:pPr>
            <a:r>
              <a:rPr lang="en-US" sz="2000" dirty="0" smtClean="0">
                <a:solidFill>
                  <a:schemeClr val="dk1"/>
                </a:solidFill>
                <a:latin typeface="Calibri"/>
                <a:ea typeface="Calibri"/>
                <a:cs typeface="Calibri"/>
                <a:sym typeface="Calibri"/>
              </a:rPr>
              <a:t>Run on FireBox-0 with BITS</a:t>
            </a:r>
          </a:p>
          <a:p>
            <a:pPr lvl="1">
              <a:spcBef>
                <a:spcPts val="0"/>
              </a:spcBef>
            </a:pPr>
            <a:r>
              <a:rPr lang="en-US" sz="2000" dirty="0">
                <a:solidFill>
                  <a:schemeClr val="dk1"/>
                </a:solidFill>
                <a:latin typeface="Calibri"/>
                <a:ea typeface="Calibri"/>
                <a:cs typeface="Calibri"/>
                <a:sym typeface="Calibri"/>
              </a:rPr>
              <a:t> </a:t>
            </a:r>
            <a:r>
              <a:rPr lang="en-US" sz="2000" dirty="0" smtClean="0">
                <a:solidFill>
                  <a:schemeClr val="dk1"/>
                </a:solidFill>
                <a:latin typeface="Calibri"/>
                <a:ea typeface="Calibri"/>
                <a:cs typeface="Calibri"/>
                <a:sym typeface="Calibri"/>
              </a:rPr>
              <a:t>Can current workloads take advantage?</a:t>
            </a:r>
          </a:p>
          <a:p>
            <a:pPr lvl="1">
              <a:spcBef>
                <a:spcPts val="0"/>
              </a:spcBef>
            </a:pPr>
            <a:r>
              <a:rPr lang="en-US" sz="2000" dirty="0" smtClean="0">
                <a:solidFill>
                  <a:schemeClr val="dk1"/>
                </a:solidFill>
                <a:latin typeface="Calibri"/>
                <a:ea typeface="Calibri"/>
                <a:cs typeface="Calibri"/>
                <a:sym typeface="Calibri"/>
              </a:rPr>
              <a:t> Would custom HW change things?</a:t>
            </a:r>
          </a:p>
          <a:p>
            <a:pPr>
              <a:spcBef>
                <a:spcPts val="0"/>
              </a:spcBef>
            </a:pPr>
            <a:endParaRPr lang="en-US" sz="2000" b="0" i="0" u="none" strike="noStrike" cap="none" baseline="0" dirty="0" smtClean="0">
              <a:solidFill>
                <a:schemeClr val="dk1"/>
              </a:solidFill>
              <a:latin typeface="Calibri"/>
              <a:ea typeface="Calibri"/>
              <a:cs typeface="Calibri"/>
              <a:sym typeface="Calibri"/>
            </a:endParaRPr>
          </a:p>
          <a:p>
            <a:pPr>
              <a:spcBef>
                <a:spcPts val="0"/>
              </a:spcBef>
            </a:pPr>
            <a:r>
              <a:rPr lang="en-US" sz="2000" dirty="0" smtClean="0">
                <a:solidFill>
                  <a:schemeClr val="dk1"/>
                </a:solidFill>
                <a:latin typeface="Calibri"/>
                <a:ea typeface="Calibri"/>
                <a:cs typeface="Calibri"/>
                <a:sym typeface="Calibri"/>
              </a:rPr>
              <a:t>Big area of interest: 2-level scheduling and resource allocation</a:t>
            </a:r>
          </a:p>
          <a:p>
            <a:pPr lvl="1">
              <a:spcBef>
                <a:spcPts val="0"/>
              </a:spcBef>
            </a:pPr>
            <a:r>
              <a:rPr lang="en-US" sz="2000" dirty="0" smtClean="0">
                <a:solidFill>
                  <a:schemeClr val="dk1"/>
                </a:solidFill>
                <a:latin typeface="Calibri"/>
                <a:ea typeface="Calibri"/>
                <a:cs typeface="Calibri"/>
                <a:sym typeface="Calibri"/>
              </a:rPr>
              <a:t> Gang </a:t>
            </a:r>
            <a:r>
              <a:rPr lang="en-US" sz="2000" dirty="0">
                <a:solidFill>
                  <a:schemeClr val="dk1"/>
                </a:solidFill>
                <a:latin typeface="Calibri"/>
                <a:ea typeface="Calibri"/>
                <a:cs typeface="Calibri"/>
                <a:sym typeface="Calibri"/>
              </a:rPr>
              <a:t>scheduling needs deeper analysis and more sophisticated implementation</a:t>
            </a:r>
          </a:p>
          <a:p>
            <a:pPr lvl="1">
              <a:spcBef>
                <a:spcPts val="0"/>
              </a:spcBef>
            </a:pPr>
            <a:r>
              <a:rPr lang="en-US" sz="2000" b="0" i="0" u="none" strike="noStrike" cap="none" baseline="0" dirty="0" smtClean="0">
                <a:solidFill>
                  <a:schemeClr val="dk1"/>
                </a:solidFill>
                <a:latin typeface="Calibri"/>
                <a:ea typeface="Calibri"/>
                <a:cs typeface="Calibri"/>
                <a:sym typeface="Calibri"/>
              </a:rPr>
              <a:t> Advantages</a:t>
            </a:r>
            <a:r>
              <a:rPr lang="en-US" sz="2000" b="0" i="0" u="none" strike="noStrike" cap="none" dirty="0" smtClean="0">
                <a:solidFill>
                  <a:schemeClr val="dk1"/>
                </a:solidFill>
                <a:latin typeface="Calibri"/>
                <a:ea typeface="Calibri"/>
                <a:cs typeface="Calibri"/>
                <a:sym typeface="Calibri"/>
              </a:rPr>
              <a:t> of minimal OS </a:t>
            </a:r>
            <a:r>
              <a:rPr lang="en-US" sz="2000" b="0" i="0" u="none" strike="noStrike" cap="none" dirty="0" err="1" smtClean="0">
                <a:solidFill>
                  <a:schemeClr val="dk1"/>
                </a:solidFill>
                <a:latin typeface="Calibri"/>
                <a:ea typeface="Calibri"/>
                <a:cs typeface="Calibri"/>
                <a:sym typeface="Calibri"/>
              </a:rPr>
              <a:t>vs</a:t>
            </a:r>
            <a:r>
              <a:rPr lang="en-US" sz="2000" b="0" i="0" u="none" strike="noStrike" cap="none" dirty="0" smtClean="0">
                <a:solidFill>
                  <a:schemeClr val="dk1"/>
                </a:solidFill>
                <a:latin typeface="Calibri"/>
                <a:ea typeface="Calibri"/>
                <a:cs typeface="Calibri"/>
                <a:sym typeface="Calibri"/>
              </a:rPr>
              <a:t> Linux</a:t>
            </a:r>
            <a:endParaRPr lang="en-US" sz="2000" dirty="0" smtClean="0">
              <a:solidFill>
                <a:schemeClr val="dk1"/>
              </a:solidFill>
              <a:latin typeface="Calibri"/>
              <a:ea typeface="Calibri"/>
              <a:cs typeface="Calibri"/>
              <a:sym typeface="Calibri"/>
            </a:endParaRPr>
          </a:p>
          <a:p>
            <a:pPr marL="635000" lvl="1" indent="0">
              <a:spcBef>
                <a:spcPts val="0"/>
              </a:spcBef>
              <a:buNone/>
            </a:pPr>
            <a:endParaRPr lang="en-US" sz="2000" dirty="0">
              <a:solidFill>
                <a:schemeClr val="dk1"/>
              </a:solidFill>
              <a:latin typeface="Calibri"/>
              <a:ea typeface="Calibri"/>
              <a:cs typeface="Calibri"/>
              <a:sym typeface="Calibri"/>
            </a:endParaRPr>
          </a:p>
        </p:txBody>
      </p:sp>
      <p:sp>
        <p:nvSpPr>
          <p:cNvPr id="6"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1600" smtClean="0"/>
              <a:t>24</a:t>
            </a:fld>
            <a:endParaRPr lang="en-US" sz="1600" dirty="0"/>
          </a:p>
        </p:txBody>
      </p:sp>
    </p:spTree>
    <p:extLst>
      <p:ext uri="{BB962C8B-B14F-4D97-AF65-F5344CB8AC3E}">
        <p14:creationId xmlns:p14="http://schemas.microsoft.com/office/powerpoint/2010/main" val="54846395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Questions &amp; Feedback</a:t>
            </a:r>
            <a:endParaRPr lang="en-US" sz="4400" b="0" i="0" u="none" strike="noStrike" cap="none" baseline="0" dirty="0">
              <a:solidFill>
                <a:schemeClr val="dk1"/>
              </a:solidFill>
              <a:latin typeface="Calibri"/>
              <a:ea typeface="Calibri"/>
              <a:cs typeface="Calibri"/>
              <a:sym typeface="Calibri"/>
            </a:endParaRPr>
          </a:p>
        </p:txBody>
      </p:sp>
      <p:sp>
        <p:nvSpPr>
          <p:cNvPr id="416" name="Shape 416"/>
          <p:cNvSpPr txBox="1">
            <a:spLocks noGrp="1"/>
          </p:cNvSpPr>
          <p:nvPr>
            <p:ph type="body" idx="1"/>
          </p:nvPr>
        </p:nvSpPr>
        <p:spPr>
          <a:xfrm>
            <a:off x="457200" y="1981200"/>
            <a:ext cx="8229600" cy="4526100"/>
          </a:xfrm>
          <a:prstGeom prst="rect">
            <a:avLst/>
          </a:prstGeom>
          <a:noFill/>
          <a:ln>
            <a:noFill/>
          </a:ln>
        </p:spPr>
        <p:txBody>
          <a:bodyPr lIns="91425" tIns="45700" rIns="91425" bIns="45700" anchor="t" anchorCtr="0">
            <a:noAutofit/>
          </a:bodyPr>
          <a:lstStyle/>
          <a:p>
            <a:pPr>
              <a:spcBef>
                <a:spcPts val="0"/>
              </a:spcBef>
            </a:pPr>
            <a:r>
              <a:rPr lang="en-US" sz="3200" b="0" i="0" u="none" strike="noStrike" cap="none" baseline="0" dirty="0" smtClean="0">
                <a:solidFill>
                  <a:schemeClr val="dk1"/>
                </a:solidFill>
                <a:latin typeface="Calibri"/>
                <a:ea typeface="Calibri"/>
                <a:cs typeface="Calibri"/>
                <a:sym typeface="Calibri"/>
              </a:rPr>
              <a:t> This </a:t>
            </a:r>
            <a:r>
              <a:rPr lang="en-US" sz="3200" dirty="0" smtClean="0">
                <a:solidFill>
                  <a:schemeClr val="dk1"/>
                </a:solidFill>
                <a:latin typeface="Calibri"/>
                <a:ea typeface="Calibri"/>
                <a:cs typeface="Calibri"/>
                <a:sym typeface="Calibri"/>
              </a:rPr>
              <a:t>work is in the early stages</a:t>
            </a:r>
          </a:p>
          <a:p>
            <a:pPr>
              <a:spcBef>
                <a:spcPts val="0"/>
              </a:spcBef>
            </a:pPr>
            <a:endParaRPr lang="en-US" sz="3200" b="0" i="0" u="none" strike="noStrike" cap="none" dirty="0" smtClean="0">
              <a:solidFill>
                <a:schemeClr val="dk1"/>
              </a:solidFill>
              <a:latin typeface="Calibri"/>
              <a:ea typeface="Calibri"/>
              <a:cs typeface="Calibri"/>
              <a:sym typeface="Calibri"/>
            </a:endParaRPr>
          </a:p>
          <a:p>
            <a:pPr>
              <a:spcBef>
                <a:spcPts val="0"/>
              </a:spcBef>
            </a:pPr>
            <a:r>
              <a:rPr lang="en-US" sz="3200" baseline="0" dirty="0">
                <a:solidFill>
                  <a:schemeClr val="dk1"/>
                </a:solidFill>
                <a:latin typeface="Calibri"/>
                <a:ea typeface="Calibri"/>
                <a:cs typeface="Calibri"/>
                <a:sym typeface="Calibri"/>
              </a:rPr>
              <a:t> </a:t>
            </a:r>
            <a:r>
              <a:rPr lang="en-US" sz="3200" baseline="0" dirty="0" smtClean="0">
                <a:solidFill>
                  <a:schemeClr val="dk1"/>
                </a:solidFill>
                <a:latin typeface="Calibri"/>
                <a:ea typeface="Calibri"/>
                <a:cs typeface="Calibri"/>
                <a:sym typeface="Calibri"/>
              </a:rPr>
              <a:t>Where</a:t>
            </a:r>
            <a:r>
              <a:rPr lang="en-US" sz="3200" dirty="0" smtClean="0">
                <a:solidFill>
                  <a:schemeClr val="dk1"/>
                </a:solidFill>
                <a:latin typeface="Calibri"/>
                <a:ea typeface="Calibri"/>
                <a:cs typeface="Calibri"/>
                <a:sym typeface="Calibri"/>
              </a:rPr>
              <a:t> would you like to see this go?</a:t>
            </a:r>
          </a:p>
          <a:p>
            <a:pPr lvl="1">
              <a:spcBef>
                <a:spcPts val="0"/>
              </a:spcBef>
            </a:pPr>
            <a:r>
              <a:rPr lang="en-US" sz="3200" b="0" i="0" u="none" strike="noStrike" cap="none" baseline="0" dirty="0">
                <a:solidFill>
                  <a:schemeClr val="dk1"/>
                </a:solidFill>
                <a:latin typeface="Calibri"/>
                <a:ea typeface="Calibri"/>
                <a:cs typeface="Calibri"/>
                <a:sym typeface="Calibri"/>
              </a:rPr>
              <a:t> </a:t>
            </a:r>
            <a:r>
              <a:rPr lang="en-US" sz="3200" b="0" i="0" u="none" strike="noStrike" cap="none" baseline="0" dirty="0" smtClean="0">
                <a:solidFill>
                  <a:schemeClr val="dk1"/>
                </a:solidFill>
                <a:latin typeface="Calibri"/>
                <a:ea typeface="Calibri"/>
                <a:cs typeface="Calibri"/>
                <a:sym typeface="Calibri"/>
              </a:rPr>
              <a:t>BITS</a:t>
            </a:r>
          </a:p>
          <a:p>
            <a:pPr lvl="1">
              <a:spcBef>
                <a:spcPts val="0"/>
              </a:spcBef>
            </a:pPr>
            <a:r>
              <a:rPr lang="en-US" sz="3200" dirty="0">
                <a:solidFill>
                  <a:schemeClr val="dk1"/>
                </a:solidFill>
                <a:latin typeface="Calibri"/>
                <a:ea typeface="Calibri"/>
                <a:cs typeface="Calibri"/>
                <a:sym typeface="Calibri"/>
              </a:rPr>
              <a:t> </a:t>
            </a:r>
            <a:r>
              <a:rPr lang="en-US" sz="3200" dirty="0" smtClean="0">
                <a:solidFill>
                  <a:schemeClr val="dk1"/>
                </a:solidFill>
                <a:latin typeface="Calibri"/>
                <a:ea typeface="Calibri"/>
                <a:cs typeface="Calibri"/>
                <a:sym typeface="Calibri"/>
              </a:rPr>
              <a:t>XARCC</a:t>
            </a:r>
            <a:endParaRPr lang="en-US" sz="3200" dirty="0" smtClean="0">
              <a:solidFill>
                <a:schemeClr val="dk1"/>
              </a:solidFill>
              <a:latin typeface="Calibri"/>
              <a:ea typeface="Calibri"/>
              <a:cs typeface="Calibri"/>
              <a:sym typeface="Calibri"/>
            </a:endParaRPr>
          </a:p>
          <a:p>
            <a:pPr lvl="1">
              <a:spcBef>
                <a:spcPts val="0"/>
              </a:spcBef>
            </a:pPr>
            <a:r>
              <a:rPr lang="en-US" sz="3200" b="0" i="0" u="none" strike="noStrike" cap="none" baseline="0" dirty="0">
                <a:solidFill>
                  <a:schemeClr val="dk1"/>
                </a:solidFill>
                <a:latin typeface="Calibri"/>
                <a:ea typeface="Calibri"/>
                <a:cs typeface="Calibri"/>
                <a:sym typeface="Calibri"/>
              </a:rPr>
              <a:t> </a:t>
            </a:r>
            <a:r>
              <a:rPr lang="en-US" sz="3200" b="0" i="0" u="none" strike="noStrike" cap="none" baseline="0" dirty="0" smtClean="0">
                <a:solidFill>
                  <a:schemeClr val="dk1"/>
                </a:solidFill>
                <a:latin typeface="Calibri"/>
                <a:ea typeface="Calibri"/>
                <a:cs typeface="Calibri"/>
                <a:sym typeface="Calibri"/>
              </a:rPr>
              <a:t>FireBox</a:t>
            </a:r>
            <a:r>
              <a:rPr lang="en-US" sz="3200" dirty="0">
                <a:solidFill>
                  <a:schemeClr val="dk1"/>
                </a:solidFill>
                <a:latin typeface="Calibri"/>
                <a:ea typeface="Calibri"/>
                <a:cs typeface="Calibri"/>
                <a:sym typeface="Calibri"/>
              </a:rPr>
              <a:t>-</a:t>
            </a:r>
            <a:r>
              <a:rPr lang="en-US" sz="3200" b="0" i="0" u="none" strike="noStrike" cap="none" baseline="0" dirty="0" smtClean="0">
                <a:solidFill>
                  <a:schemeClr val="dk1"/>
                </a:solidFill>
                <a:latin typeface="Calibri"/>
                <a:ea typeface="Calibri"/>
                <a:cs typeface="Calibri"/>
                <a:sym typeface="Calibri"/>
              </a:rPr>
              <a:t>0</a:t>
            </a:r>
            <a:endParaRPr sz="3200" b="0" i="0" u="none" strike="noStrike" cap="none" baseline="0" dirty="0">
              <a:solidFill>
                <a:schemeClr val="dk1"/>
              </a:solidFill>
              <a:latin typeface="Calibri"/>
              <a:ea typeface="Calibri"/>
              <a:cs typeface="Calibri"/>
              <a:sym typeface="Calibri"/>
            </a:endParaRPr>
          </a:p>
        </p:txBody>
      </p:sp>
      <p:sp>
        <p:nvSpPr>
          <p:cNvPr id="5"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1600" smtClean="0"/>
              <a:t>25</a:t>
            </a:fld>
            <a:endParaRPr lang="en-US" sz="1600"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Shape 421"/>
          <p:cNvSpPr txBox="1">
            <a:spLocks noGrp="1"/>
          </p:cNvSpPr>
          <p:nvPr>
            <p:ph type="title"/>
          </p:nvPr>
        </p:nvSpPr>
        <p:spPr>
          <a:xfrm>
            <a:off x="381000" y="26670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Backup Slides</a:t>
            </a:r>
          </a:p>
        </p:txBody>
      </p:sp>
      <p:sp>
        <p:nvSpPr>
          <p:cNvPr id="4"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1600" smtClean="0"/>
              <a:t>26</a:t>
            </a:fld>
            <a:endParaRPr lang="en-US" sz="1600"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Shape 427"/>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Gang Scheduling Experiments</a:t>
            </a:r>
          </a:p>
        </p:txBody>
      </p:sp>
      <p:sp>
        <p:nvSpPr>
          <p:cNvPr id="428" name="Shape 428"/>
          <p:cNvSpPr txBox="1">
            <a:spLocks noGrp="1"/>
          </p:cNvSpPr>
          <p:nvPr>
            <p:ph type="body" idx="1"/>
          </p:nvPr>
        </p:nvSpPr>
        <p:spPr>
          <a:xfrm>
            <a:off x="457200" y="1600200"/>
            <a:ext cx="8229600" cy="4526100"/>
          </a:xfrm>
          <a:prstGeom prst="rect">
            <a:avLst/>
          </a:prstGeom>
          <a:noFill/>
          <a:ln>
            <a:noFill/>
          </a:ln>
        </p:spPr>
        <p:txBody>
          <a:bodyPr lIns="91425" tIns="45700" rIns="91425" bIns="45700" anchor="t" anchorCtr="0">
            <a:noAutofit/>
          </a:bodyPr>
          <a:lstStyle/>
          <a:p>
            <a:pPr marL="342900" marR="0" lvl="0" indent="-342900" algn="l" rtl="0">
              <a:lnSpc>
                <a:spcPct val="80000"/>
              </a:lnSpc>
              <a:spcBef>
                <a:spcPts val="0"/>
              </a:spcBef>
              <a:buClr>
                <a:schemeClr val="dk1"/>
              </a:buClr>
              <a:buSzPct val="100000"/>
              <a:buFont typeface="Arial"/>
              <a:buChar char="•"/>
            </a:pPr>
            <a:r>
              <a:rPr lang="en-US" sz="2500" b="0" i="0" u="none" strike="noStrike" cap="none" baseline="0">
                <a:solidFill>
                  <a:schemeClr val="dk1"/>
                </a:solidFill>
                <a:latin typeface="Calibri"/>
                <a:ea typeface="Calibri"/>
                <a:cs typeface="Calibri"/>
                <a:sym typeface="Calibri"/>
              </a:rPr>
              <a:t>Micro-benchmark</a:t>
            </a:r>
          </a:p>
          <a:p>
            <a:pPr marL="742950" marR="0" lvl="1" indent="-285750" algn="l" rtl="0">
              <a:lnSpc>
                <a:spcPct val="80000"/>
              </a:lnSpc>
              <a:spcBef>
                <a:spcPts val="430"/>
              </a:spcBef>
              <a:buClr>
                <a:schemeClr val="dk1"/>
              </a:buClr>
              <a:buSzPct val="97727"/>
              <a:buFont typeface="Arial"/>
              <a:buChar char="–"/>
            </a:pPr>
            <a:r>
              <a:rPr lang="en-US" sz="2150" b="0" i="0" u="none" strike="noStrike" cap="none" baseline="0">
                <a:solidFill>
                  <a:schemeClr val="dk1"/>
                </a:solidFill>
                <a:latin typeface="Calibri"/>
                <a:ea typeface="Calibri"/>
                <a:cs typeface="Calibri"/>
                <a:sym typeface="Calibri"/>
              </a:rPr>
              <a:t>Run identical, compute-bound tasks on multiple threads repeatedly</a:t>
            </a:r>
          </a:p>
          <a:p>
            <a:pPr marL="742950" marR="0" lvl="1" indent="-285750" algn="l" rtl="0">
              <a:lnSpc>
                <a:spcPct val="80000"/>
              </a:lnSpc>
              <a:spcBef>
                <a:spcPts val="430"/>
              </a:spcBef>
              <a:buClr>
                <a:schemeClr val="dk1"/>
              </a:buClr>
              <a:buSzPct val="97727"/>
              <a:buFont typeface="Arial"/>
              <a:buChar char="–"/>
            </a:pPr>
            <a:r>
              <a:rPr lang="en-US" sz="2150" b="0" i="0" u="none" strike="noStrike" cap="none" baseline="0">
                <a:solidFill>
                  <a:schemeClr val="dk1"/>
                </a:solidFill>
                <a:latin typeface="Calibri"/>
                <a:ea typeface="Calibri"/>
                <a:cs typeface="Calibri"/>
                <a:sym typeface="Calibri"/>
              </a:rPr>
              <a:t>Record each time a thread completes its task more than a full iteration behind the others (a missed deadline)</a:t>
            </a:r>
          </a:p>
          <a:p>
            <a:pPr marL="742950" marR="0" lvl="1" indent="-147955" algn="l" rtl="0">
              <a:lnSpc>
                <a:spcPct val="80000"/>
              </a:lnSpc>
              <a:spcBef>
                <a:spcPts val="434"/>
              </a:spcBef>
              <a:buClr>
                <a:schemeClr val="dk1"/>
              </a:buClr>
              <a:buFont typeface="Arial"/>
              <a:buNone/>
            </a:pPr>
            <a:endParaRPr sz="2150" b="0" i="0" u="none" strike="noStrike" cap="none" baseline="0">
              <a:solidFill>
                <a:schemeClr val="dk1"/>
              </a:solidFill>
              <a:latin typeface="Calibri"/>
              <a:ea typeface="Calibri"/>
              <a:cs typeface="Calibri"/>
              <a:sym typeface="Calibri"/>
            </a:endParaRPr>
          </a:p>
          <a:p>
            <a:pPr marL="342900" marR="0" lvl="0" indent="-342900" algn="l" rtl="0">
              <a:lnSpc>
                <a:spcPct val="80000"/>
              </a:lnSpc>
              <a:spcBef>
                <a:spcPts val="500"/>
              </a:spcBef>
              <a:buClr>
                <a:schemeClr val="dk1"/>
              </a:buClr>
              <a:buSzPct val="100000"/>
              <a:buFont typeface="Arial"/>
              <a:buChar char="•"/>
            </a:pPr>
            <a:r>
              <a:rPr lang="en-US" sz="2500" b="0" i="0" u="none" strike="noStrike" cap="none" baseline="0">
                <a:solidFill>
                  <a:schemeClr val="dk1"/>
                </a:solidFill>
                <a:latin typeface="Calibri"/>
                <a:ea typeface="Calibri"/>
                <a:cs typeface="Calibri"/>
                <a:sym typeface="Calibri"/>
              </a:rPr>
              <a:t>Macro-Benchmarks</a:t>
            </a:r>
          </a:p>
          <a:p>
            <a:pPr marL="742950" marR="0" lvl="1" indent="-285750" algn="l" rtl="0">
              <a:lnSpc>
                <a:spcPct val="80000"/>
              </a:lnSpc>
              <a:spcBef>
                <a:spcPts val="430"/>
              </a:spcBef>
              <a:buClr>
                <a:schemeClr val="dk1"/>
              </a:buClr>
              <a:buSzPct val="97727"/>
              <a:buFont typeface="Arial"/>
              <a:buChar char="–"/>
            </a:pPr>
            <a:r>
              <a:rPr lang="en-US" sz="2150" b="0" i="0" u="none" strike="noStrike" cap="none" baseline="0">
                <a:solidFill>
                  <a:schemeClr val="dk1"/>
                </a:solidFill>
                <a:latin typeface="Calibri"/>
                <a:ea typeface="Calibri"/>
                <a:cs typeface="Calibri"/>
                <a:sym typeface="Calibri"/>
              </a:rPr>
              <a:t>HPC benchmark that models solid deformation in extreme environments</a:t>
            </a:r>
          </a:p>
          <a:p>
            <a:pPr marL="742950" marR="0" lvl="1" indent="-285750" algn="l" rtl="0">
              <a:lnSpc>
                <a:spcPct val="80000"/>
              </a:lnSpc>
              <a:spcBef>
                <a:spcPts val="430"/>
              </a:spcBef>
              <a:buClr>
                <a:schemeClr val="dk1"/>
              </a:buClr>
              <a:buSzPct val="97727"/>
              <a:buFont typeface="Arial"/>
              <a:buChar char="–"/>
            </a:pPr>
            <a:r>
              <a:rPr lang="en-US" sz="2150" b="0" i="0" u="none" strike="noStrike" cap="none" baseline="0">
                <a:solidFill>
                  <a:schemeClr val="dk1"/>
                </a:solidFill>
                <a:latin typeface="Calibri"/>
                <a:ea typeface="Calibri"/>
                <a:cs typeface="Calibri"/>
                <a:sym typeface="Calibri"/>
              </a:rPr>
              <a:t>Ran multiple instances of the benchmark</a:t>
            </a:r>
          </a:p>
          <a:p>
            <a:pPr marL="1143000" marR="0" lvl="2" indent="-228600" algn="l" rtl="0">
              <a:lnSpc>
                <a:spcPct val="80000"/>
              </a:lnSpc>
              <a:spcBef>
                <a:spcPts val="370"/>
              </a:spcBef>
              <a:buClr>
                <a:schemeClr val="dk1"/>
              </a:buClr>
              <a:buSzPct val="97368"/>
              <a:buFont typeface="Arial"/>
              <a:buChar char="•"/>
            </a:pPr>
            <a:r>
              <a:rPr lang="en-US" sz="1850" b="0" i="0" u="none" strike="noStrike" cap="none" baseline="0">
                <a:solidFill>
                  <a:schemeClr val="dk1"/>
                </a:solidFill>
                <a:latin typeface="Calibri"/>
                <a:ea typeface="Calibri"/>
                <a:cs typeface="Calibri"/>
                <a:sym typeface="Calibri"/>
              </a:rPr>
              <a:t>Batch: Each instance ran one after the other</a:t>
            </a:r>
          </a:p>
          <a:p>
            <a:pPr marL="1143000" marR="0" lvl="2" indent="-228600" algn="l" rtl="0">
              <a:lnSpc>
                <a:spcPct val="80000"/>
              </a:lnSpc>
              <a:spcBef>
                <a:spcPts val="370"/>
              </a:spcBef>
              <a:buClr>
                <a:schemeClr val="dk1"/>
              </a:buClr>
              <a:buSzPct val="97368"/>
              <a:buFont typeface="Arial"/>
              <a:buChar char="•"/>
            </a:pPr>
            <a:r>
              <a:rPr lang="en-US" sz="1850" b="0" i="0" u="none" strike="noStrike" cap="none" baseline="0">
                <a:solidFill>
                  <a:schemeClr val="dk1"/>
                </a:solidFill>
                <a:latin typeface="Calibri"/>
                <a:ea typeface="Calibri"/>
                <a:cs typeface="Calibri"/>
                <a:sym typeface="Calibri"/>
              </a:rPr>
              <a:t>Credit: Simultaneous execution on Xen’s default (non-gang) scheduler</a:t>
            </a:r>
          </a:p>
          <a:p>
            <a:pPr marL="1143000" marR="0" lvl="2" indent="-228600" algn="l" rtl="0">
              <a:lnSpc>
                <a:spcPct val="80000"/>
              </a:lnSpc>
              <a:spcBef>
                <a:spcPts val="370"/>
              </a:spcBef>
              <a:buClr>
                <a:schemeClr val="dk1"/>
              </a:buClr>
              <a:buSzPct val="97368"/>
              <a:buFont typeface="Arial"/>
              <a:buChar char="•"/>
            </a:pPr>
            <a:r>
              <a:rPr lang="en-US" sz="1850" b="0" i="0" u="none" strike="noStrike" cap="none" baseline="0">
                <a:solidFill>
                  <a:schemeClr val="dk1"/>
                </a:solidFill>
                <a:latin typeface="Calibri"/>
                <a:ea typeface="Calibri"/>
                <a:cs typeface="Calibri"/>
                <a:sym typeface="Calibri"/>
              </a:rPr>
              <a:t>Gang: Simultaneous execution with gang scheduling</a:t>
            </a:r>
          </a:p>
        </p:txBody>
      </p:sp>
      <p:sp>
        <p:nvSpPr>
          <p:cNvPr id="4"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1600" smtClean="0"/>
              <a:t>27</a:t>
            </a:fld>
            <a:endParaRPr lang="en-US" sz="1600"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Shape 433"/>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Micro Benchmark Results</a:t>
            </a:r>
          </a:p>
        </p:txBody>
      </p:sp>
      <p:sp>
        <p:nvSpPr>
          <p:cNvPr id="434" name="Shape 434"/>
          <p:cNvSpPr txBox="1">
            <a:spLocks noGrp="1"/>
          </p:cNvSpPr>
          <p:nvPr>
            <p:ph type="body" idx="1"/>
          </p:nvPr>
        </p:nvSpPr>
        <p:spPr>
          <a:xfrm>
            <a:off x="457200" y="1600200"/>
            <a:ext cx="8229600" cy="4526100"/>
          </a:xfrm>
          <a:prstGeom prst="rect">
            <a:avLst/>
          </a:prstGeom>
          <a:noFill/>
          <a:ln>
            <a:noFill/>
          </a:ln>
        </p:spPr>
        <p:txBody>
          <a:bodyPr lIns="91425" tIns="45700" rIns="91425" bIns="45700" anchor="t" anchorCtr="0">
            <a:noAutofit/>
          </a:bodyPr>
          <a:lstStyle/>
          <a:p>
            <a:pPr marL="342900" marR="0" lvl="0" indent="-139700" algn="l" rtl="0">
              <a:spcBef>
                <a:spcPts val="0"/>
              </a:spcBef>
              <a:buClr>
                <a:schemeClr val="dk1"/>
              </a:buClr>
              <a:buFont typeface="Arial"/>
              <a:buNone/>
            </a:pPr>
            <a:endParaRPr sz="3200" b="0" i="0" u="none" strike="noStrike" cap="none" baseline="0">
              <a:solidFill>
                <a:schemeClr val="dk1"/>
              </a:solidFill>
              <a:latin typeface="Calibri"/>
              <a:ea typeface="Calibri"/>
              <a:cs typeface="Calibri"/>
              <a:sym typeface="Calibri"/>
            </a:endParaRPr>
          </a:p>
        </p:txBody>
      </p:sp>
      <p:pic>
        <p:nvPicPr>
          <p:cNvPr id="435" name="Shape 435"/>
          <p:cNvPicPr preferRelativeResize="0"/>
          <p:nvPr/>
        </p:nvPicPr>
        <p:blipFill rotWithShape="1">
          <a:blip r:embed="rId3">
            <a:alphaModFix/>
          </a:blip>
          <a:srcRect/>
          <a:stretch/>
        </p:blipFill>
        <p:spPr>
          <a:xfrm>
            <a:off x="457200" y="1600200"/>
            <a:ext cx="8229600" cy="4495800"/>
          </a:xfrm>
          <a:prstGeom prst="rect">
            <a:avLst/>
          </a:prstGeom>
          <a:noFill/>
          <a:ln>
            <a:noFill/>
          </a:ln>
        </p:spPr>
      </p:pic>
      <p:sp>
        <p:nvSpPr>
          <p:cNvPr id="5"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1600" smtClean="0"/>
              <a:t>28</a:t>
            </a:fld>
            <a:endParaRPr lang="en-US" sz="1600"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Shape 440"/>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Macro Benchmark Results</a:t>
            </a:r>
          </a:p>
        </p:txBody>
      </p:sp>
      <p:pic>
        <p:nvPicPr>
          <p:cNvPr id="441" name="Shape 441"/>
          <p:cNvPicPr preferRelativeResize="0"/>
          <p:nvPr/>
        </p:nvPicPr>
        <p:blipFill rotWithShape="1">
          <a:blip r:embed="rId3">
            <a:alphaModFix/>
          </a:blip>
          <a:srcRect/>
          <a:stretch/>
        </p:blipFill>
        <p:spPr>
          <a:xfrm>
            <a:off x="990600" y="1524000"/>
            <a:ext cx="7086600" cy="4572000"/>
          </a:xfrm>
          <a:prstGeom prst="rect">
            <a:avLst/>
          </a:prstGeom>
          <a:noFill/>
          <a:ln>
            <a:noFill/>
          </a:ln>
        </p:spPr>
      </p:pic>
      <p:sp>
        <p:nvSpPr>
          <p:cNvPr id="4"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1600" smtClean="0"/>
              <a:t>29</a:t>
            </a:fld>
            <a:endParaRPr lang="en-US" sz="1600"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61" name="Rectangle 60"/>
          <p:cNvSpPr/>
          <p:nvPr/>
        </p:nvSpPr>
        <p:spPr>
          <a:xfrm>
            <a:off x="6096000" y="609600"/>
            <a:ext cx="2819400" cy="426720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2" name="Shape 142"/>
          <p:cNvSpPr txBox="1"/>
          <p:nvPr/>
        </p:nvSpPr>
        <p:spPr>
          <a:xfrm>
            <a:off x="152400" y="609600"/>
            <a:ext cx="3415342" cy="55399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000" b="1" i="0" u="none" strike="noStrike" cap="none" baseline="0" dirty="0">
                <a:solidFill>
                  <a:schemeClr val="dk1"/>
                </a:solidFill>
                <a:latin typeface="Calibri"/>
                <a:ea typeface="Calibri"/>
                <a:cs typeface="Calibri"/>
                <a:sym typeface="Calibri"/>
              </a:rPr>
              <a:t>What is Firebox – 0?</a:t>
            </a:r>
          </a:p>
        </p:txBody>
      </p:sp>
      <p:sp>
        <p:nvSpPr>
          <p:cNvPr id="143" name="Shape 143"/>
          <p:cNvSpPr txBox="1"/>
          <p:nvPr/>
        </p:nvSpPr>
        <p:spPr>
          <a:xfrm>
            <a:off x="98778" y="1707156"/>
            <a:ext cx="5997222" cy="476984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smtClean="0">
                <a:solidFill>
                  <a:schemeClr val="dk1"/>
                </a:solidFill>
                <a:latin typeface="Calibri"/>
                <a:ea typeface="Calibri"/>
                <a:cs typeface="Calibri"/>
                <a:sym typeface="Calibri"/>
              </a:rPr>
              <a:t>-</a:t>
            </a:r>
            <a:r>
              <a:rPr lang="en-US" sz="1800" b="0" i="0" u="none" strike="noStrike" cap="none" dirty="0" smtClean="0">
                <a:solidFill>
                  <a:schemeClr val="dk1"/>
                </a:solidFill>
                <a:latin typeface="Calibri"/>
                <a:ea typeface="Calibri"/>
                <a:cs typeface="Calibri"/>
                <a:sym typeface="Calibri"/>
              </a:rPr>
              <a:t> </a:t>
            </a:r>
            <a:r>
              <a:rPr lang="en-US" sz="1800" b="0" i="0" u="none" strike="noStrike" cap="none" baseline="0" dirty="0" smtClean="0">
                <a:solidFill>
                  <a:schemeClr val="dk1"/>
                </a:solidFill>
                <a:latin typeface="Calibri"/>
                <a:ea typeface="Calibri"/>
                <a:cs typeface="Calibri"/>
                <a:sym typeface="Calibri"/>
              </a:rPr>
              <a:t>Cluster:</a:t>
            </a:r>
          </a:p>
          <a:p>
            <a:pPr marL="450850" marR="0" lvl="0" indent="-285750" algn="l" rtl="0">
              <a:spcBef>
                <a:spcPts val="0"/>
              </a:spcBef>
              <a:buClr>
                <a:schemeClr val="dk1"/>
              </a:buClr>
              <a:buSzPct val="100000"/>
              <a:buFont typeface="Arial"/>
              <a:buChar char="•"/>
            </a:pPr>
            <a:r>
              <a:rPr lang="en-US" sz="1800" b="0" i="0" u="none" strike="noStrike" cap="none" baseline="0" dirty="0" smtClean="0">
                <a:solidFill>
                  <a:schemeClr val="dk1"/>
                </a:solidFill>
                <a:latin typeface="Calibri"/>
                <a:ea typeface="Calibri"/>
                <a:cs typeface="Calibri"/>
                <a:sym typeface="Calibri"/>
              </a:rPr>
              <a:t>16-node </a:t>
            </a:r>
            <a:r>
              <a:rPr lang="en-US" sz="1800" dirty="0" err="1">
                <a:solidFill>
                  <a:schemeClr val="dk1"/>
                </a:solidFill>
                <a:latin typeface="Calibri"/>
                <a:ea typeface="Calibri"/>
                <a:cs typeface="Calibri"/>
                <a:sym typeface="Calibri"/>
              </a:rPr>
              <a:t>I</a:t>
            </a:r>
            <a:r>
              <a:rPr lang="en-US" sz="1800" b="0" i="0" u="none" strike="noStrike" cap="none" baseline="0" dirty="0" err="1" smtClean="0">
                <a:solidFill>
                  <a:schemeClr val="dk1"/>
                </a:solidFill>
                <a:latin typeface="Calibri"/>
                <a:ea typeface="Calibri"/>
                <a:cs typeface="Calibri"/>
                <a:sym typeface="Calibri"/>
              </a:rPr>
              <a:t>nfiniband</a:t>
            </a:r>
            <a:r>
              <a:rPr lang="en-US" sz="1800" dirty="0" smtClean="0">
                <a:solidFill>
                  <a:schemeClr val="dk1"/>
                </a:solidFill>
                <a:latin typeface="Calibri"/>
                <a:ea typeface="Calibri"/>
                <a:cs typeface="Calibri"/>
                <a:sym typeface="Calibri"/>
              </a:rPr>
              <a:t>-</a:t>
            </a:r>
            <a:r>
              <a:rPr lang="en-US" sz="1800" b="0" i="0" u="none" strike="noStrike" cap="none" baseline="0" dirty="0" smtClean="0">
                <a:solidFill>
                  <a:schemeClr val="dk1"/>
                </a:solidFill>
                <a:latin typeface="Calibri"/>
                <a:ea typeface="Calibri"/>
                <a:cs typeface="Calibri"/>
                <a:sym typeface="Calibri"/>
              </a:rPr>
              <a:t>connected</a:t>
            </a:r>
            <a:r>
              <a:rPr lang="en-US" sz="1800" b="0" i="0" u="none" strike="noStrike" cap="none" dirty="0" smtClean="0">
                <a:solidFill>
                  <a:schemeClr val="dk1"/>
                </a:solidFill>
                <a:latin typeface="Calibri"/>
                <a:ea typeface="Calibri"/>
                <a:cs typeface="Calibri"/>
                <a:sym typeface="Calibri"/>
              </a:rPr>
              <a:t> </a:t>
            </a:r>
            <a:r>
              <a:rPr lang="en-US" sz="1800" b="0" i="0" u="none" strike="noStrike" cap="none" baseline="0" dirty="0" smtClean="0">
                <a:solidFill>
                  <a:schemeClr val="dk1"/>
                </a:solidFill>
                <a:latin typeface="Calibri"/>
                <a:ea typeface="Calibri"/>
                <a:cs typeface="Calibri"/>
                <a:sym typeface="Calibri"/>
              </a:rPr>
              <a:t>cluster</a:t>
            </a:r>
          </a:p>
          <a:p>
            <a:pPr marL="450850" marR="0" lvl="0" indent="-285750" algn="l" rtl="0">
              <a:spcBef>
                <a:spcPts val="0"/>
              </a:spcBef>
              <a:buClr>
                <a:schemeClr val="dk1"/>
              </a:buClr>
              <a:buSzPct val="100000"/>
              <a:buFont typeface="Arial"/>
              <a:buChar char="•"/>
            </a:pPr>
            <a:r>
              <a:rPr lang="en-US" sz="1800" dirty="0" err="1" smtClean="0">
                <a:solidFill>
                  <a:schemeClr val="dk1"/>
                </a:solidFill>
                <a:latin typeface="Calibri"/>
                <a:ea typeface="Calibri"/>
                <a:cs typeface="Calibri"/>
                <a:sym typeface="Calibri"/>
              </a:rPr>
              <a:t>Fbox</a:t>
            </a:r>
            <a:r>
              <a:rPr lang="en-US" sz="1800" dirty="0">
                <a:solidFill>
                  <a:schemeClr val="dk1"/>
                </a:solidFill>
                <a:latin typeface="Calibri"/>
                <a:ea typeface="Calibri"/>
                <a:cs typeface="Calibri"/>
                <a:sym typeface="Calibri"/>
              </a:rPr>
              <a:t>:</a:t>
            </a:r>
            <a:r>
              <a:rPr lang="en-US" sz="1800" dirty="0" smtClean="0">
                <a:solidFill>
                  <a:schemeClr val="dk1"/>
                </a:solidFill>
                <a:latin typeface="Calibri"/>
                <a:ea typeface="Calibri"/>
                <a:cs typeface="Calibri"/>
                <a:sym typeface="Calibri"/>
              </a:rPr>
              <a:t> externally-visible node</a:t>
            </a:r>
            <a:endParaRPr lang="en-US" sz="1800" b="0" i="0" u="none" strike="noStrike" cap="none" baseline="0" dirty="0">
              <a:solidFill>
                <a:schemeClr val="dk1"/>
              </a:solidFill>
              <a:latin typeface="Calibri"/>
              <a:ea typeface="Calibri"/>
              <a:cs typeface="Calibri"/>
              <a:sym typeface="Calibri"/>
            </a:endParaRPr>
          </a:p>
          <a:p>
            <a:pPr marL="285750" marR="0" lvl="0" indent="-171450" algn="l" rtl="0">
              <a:spcBef>
                <a:spcPts val="0"/>
              </a:spcBef>
              <a:buClr>
                <a:schemeClr val="dk1"/>
              </a:buClr>
              <a:buFont typeface="Arial"/>
              <a:buNone/>
            </a:pPr>
            <a:endParaRPr sz="18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US" sz="1800" b="0" i="0" u="none" strike="noStrike" cap="none" baseline="0" dirty="0">
                <a:solidFill>
                  <a:schemeClr val="dk1"/>
                </a:solidFill>
                <a:latin typeface="Calibri"/>
                <a:ea typeface="Calibri"/>
                <a:cs typeface="Calibri"/>
                <a:sym typeface="Calibri"/>
              </a:rPr>
              <a:t>- </a:t>
            </a:r>
            <a:r>
              <a:rPr lang="en-US" sz="1800" dirty="0" smtClean="0">
                <a:solidFill>
                  <a:schemeClr val="dk1"/>
                </a:solidFill>
                <a:latin typeface="Calibri"/>
                <a:ea typeface="Calibri"/>
                <a:cs typeface="Calibri"/>
                <a:sym typeface="Calibri"/>
              </a:rPr>
              <a:t>Hardware</a:t>
            </a:r>
            <a:r>
              <a:rPr lang="en-US" sz="1800" b="0" i="0" u="none" strike="noStrike" cap="none" baseline="0" dirty="0" smtClean="0">
                <a:solidFill>
                  <a:schemeClr val="dk1"/>
                </a:solidFill>
                <a:latin typeface="Calibri"/>
                <a:ea typeface="Calibri"/>
                <a:cs typeface="Calibri"/>
                <a:sym typeface="Calibri"/>
              </a:rPr>
              <a:t> </a:t>
            </a:r>
            <a:r>
              <a:rPr lang="en-US" sz="1800" b="0" i="0" u="none" strike="noStrike" cap="none" baseline="0" dirty="0">
                <a:solidFill>
                  <a:schemeClr val="dk1"/>
                </a:solidFill>
                <a:latin typeface="Calibri"/>
                <a:ea typeface="Calibri"/>
                <a:cs typeface="Calibri"/>
                <a:sym typeface="Calibri"/>
              </a:rPr>
              <a:t>configuration:</a:t>
            </a:r>
          </a:p>
          <a:p>
            <a:pPr marL="169863" marR="0" lvl="0" indent="274637" algn="l" rtl="0">
              <a:spcBef>
                <a:spcPts val="0"/>
              </a:spcBef>
              <a:buClr>
                <a:schemeClr val="dk1"/>
              </a:buClr>
              <a:buSzPct val="100000"/>
              <a:buFont typeface="Arial"/>
              <a:buChar char="•"/>
            </a:pPr>
            <a:r>
              <a:rPr lang="en-US" sz="1800" b="0" i="0" u="none" strike="noStrike" cap="none" baseline="0" dirty="0">
                <a:solidFill>
                  <a:schemeClr val="dk1"/>
                </a:solidFill>
                <a:latin typeface="Calibri"/>
                <a:ea typeface="Calibri"/>
                <a:cs typeface="Calibri"/>
                <a:sym typeface="Calibri"/>
              </a:rPr>
              <a:t>Intel Ivy Bridge 8Cores / 16Threads 3.0GHz 25MB</a:t>
            </a:r>
          </a:p>
          <a:p>
            <a:pPr marL="169863" marR="0" lvl="0" indent="274637" algn="l" rtl="0">
              <a:spcBef>
                <a:spcPts val="0"/>
              </a:spcBef>
              <a:buClr>
                <a:schemeClr val="dk1"/>
              </a:buClr>
              <a:buSzPct val="100000"/>
              <a:buFont typeface="Arial"/>
              <a:buChar char="•"/>
            </a:pPr>
            <a:r>
              <a:rPr lang="en-US" sz="1800" b="0" i="0" u="none" strike="noStrike" cap="none" baseline="0" dirty="0">
                <a:solidFill>
                  <a:schemeClr val="dk1"/>
                </a:solidFill>
                <a:latin typeface="Calibri"/>
                <a:ea typeface="Calibri"/>
                <a:cs typeface="Calibri"/>
                <a:sym typeface="Calibri"/>
              </a:rPr>
              <a:t>64GB RAM </a:t>
            </a:r>
            <a:r>
              <a:rPr lang="en-US" sz="1800" b="0" i="0" u="none" strike="noStrike" cap="none" baseline="0" dirty="0" smtClean="0">
                <a:solidFill>
                  <a:schemeClr val="dk1"/>
                </a:solidFill>
                <a:latin typeface="Calibri"/>
                <a:ea typeface="Calibri"/>
                <a:cs typeface="Calibri"/>
                <a:sym typeface="Calibri"/>
              </a:rPr>
              <a:t>per node (</a:t>
            </a:r>
            <a:r>
              <a:rPr lang="en-US" sz="1800" b="0" i="0" u="none" strike="noStrike" cap="none" baseline="0" dirty="0">
                <a:solidFill>
                  <a:schemeClr val="dk1"/>
                </a:solidFill>
                <a:latin typeface="Calibri"/>
                <a:ea typeface="Calibri"/>
                <a:cs typeface="Calibri"/>
                <a:sym typeface="Calibri"/>
              </a:rPr>
              <a:t>1TB aggregate)</a:t>
            </a:r>
          </a:p>
          <a:p>
            <a:pPr marL="169863" marR="0" lvl="0" indent="274637" algn="l" rtl="0">
              <a:spcBef>
                <a:spcPts val="0"/>
              </a:spcBef>
              <a:buClr>
                <a:schemeClr val="dk1"/>
              </a:buClr>
              <a:buSzPct val="100000"/>
              <a:buFont typeface="Arial"/>
              <a:buChar char="•"/>
            </a:pPr>
            <a:r>
              <a:rPr lang="en-US" sz="1800" b="0" i="0" u="none" strike="noStrike" cap="none" baseline="0" dirty="0">
                <a:solidFill>
                  <a:schemeClr val="dk1"/>
                </a:solidFill>
                <a:latin typeface="Calibri"/>
                <a:ea typeface="Calibri"/>
                <a:cs typeface="Calibri"/>
                <a:sym typeface="Calibri"/>
              </a:rPr>
              <a:t>2 </a:t>
            </a:r>
            <a:r>
              <a:rPr lang="en-US" sz="1800" b="0" i="0" u="none" strike="noStrike" cap="none" baseline="0" dirty="0" smtClean="0">
                <a:solidFill>
                  <a:schemeClr val="dk1"/>
                </a:solidFill>
                <a:latin typeface="Calibri"/>
                <a:ea typeface="Calibri"/>
                <a:cs typeface="Calibri"/>
                <a:sym typeface="Calibri"/>
              </a:rPr>
              <a:t>Samsung</a:t>
            </a:r>
            <a:r>
              <a:rPr lang="en-US" sz="1800" b="0" i="0" u="none" strike="noStrike" cap="none" dirty="0" smtClean="0">
                <a:solidFill>
                  <a:schemeClr val="dk1"/>
                </a:solidFill>
                <a:latin typeface="Calibri"/>
                <a:ea typeface="Calibri"/>
                <a:cs typeface="Calibri"/>
                <a:sym typeface="Calibri"/>
              </a:rPr>
              <a:t> </a:t>
            </a:r>
            <a:r>
              <a:rPr lang="en-US" sz="1800" b="0" i="0" u="none" strike="noStrike" cap="none" dirty="0" smtClean="0">
                <a:solidFill>
                  <a:schemeClr val="dk1"/>
                </a:solidFill>
                <a:latin typeface="Calibri"/>
                <a:ea typeface="Calibri"/>
                <a:cs typeface="Calibri"/>
                <a:sym typeface="Calibri"/>
              </a:rPr>
              <a:t>SATA </a:t>
            </a:r>
            <a:r>
              <a:rPr lang="en-US" sz="1800" b="0" i="0" u="none" strike="noStrike" cap="none" baseline="0" dirty="0" smtClean="0">
                <a:solidFill>
                  <a:schemeClr val="dk1"/>
                </a:solidFill>
                <a:latin typeface="Calibri"/>
                <a:ea typeface="Calibri"/>
                <a:cs typeface="Calibri"/>
                <a:sym typeface="Calibri"/>
              </a:rPr>
              <a:t>SSDs per node (</a:t>
            </a:r>
            <a:r>
              <a:rPr lang="en-US" sz="1800" b="0" i="0" u="none" strike="noStrike" cap="none" baseline="0" dirty="0">
                <a:solidFill>
                  <a:schemeClr val="dk1"/>
                </a:solidFill>
                <a:latin typeface="Calibri"/>
                <a:ea typeface="Calibri"/>
                <a:cs typeface="Calibri"/>
                <a:sym typeface="Calibri"/>
              </a:rPr>
              <a:t>120GB + 480GB) (9.4TB aggregate</a:t>
            </a:r>
            <a:r>
              <a:rPr lang="en-US" sz="1800" b="0" i="0" u="none" strike="noStrike" cap="none" baseline="0" dirty="0" smtClean="0">
                <a:solidFill>
                  <a:schemeClr val="dk1"/>
                </a:solidFill>
                <a:latin typeface="Calibri"/>
                <a:ea typeface="Calibri"/>
                <a:cs typeface="Calibri"/>
                <a:sym typeface="Calibri"/>
              </a:rPr>
              <a:t>)</a:t>
            </a:r>
          </a:p>
          <a:p>
            <a:pPr marL="169863" marR="0" lvl="0" indent="274637" algn="l" rtl="0">
              <a:spcBef>
                <a:spcPts val="0"/>
              </a:spcBef>
              <a:buClr>
                <a:schemeClr val="dk1"/>
              </a:buClr>
              <a:buSzPct val="100000"/>
              <a:buFont typeface="Arial"/>
              <a:buChar char="•"/>
            </a:pPr>
            <a:r>
              <a:rPr lang="en-US" sz="1800" dirty="0" smtClean="0">
                <a:solidFill>
                  <a:schemeClr val="dk1"/>
                </a:solidFill>
                <a:latin typeface="Calibri"/>
                <a:ea typeface="Calibri"/>
                <a:cs typeface="Calibri"/>
                <a:sym typeface="Calibri"/>
              </a:rPr>
              <a:t>2 extra Samsung </a:t>
            </a:r>
            <a:r>
              <a:rPr lang="en-US" sz="1800" dirty="0" err="1" smtClean="0">
                <a:solidFill>
                  <a:schemeClr val="dk1"/>
                </a:solidFill>
                <a:latin typeface="Calibri"/>
                <a:ea typeface="Calibri"/>
                <a:cs typeface="Calibri"/>
                <a:sym typeface="Calibri"/>
              </a:rPr>
              <a:t>PCIe</a:t>
            </a:r>
            <a:r>
              <a:rPr lang="en-US" sz="1800" dirty="0" smtClean="0">
                <a:solidFill>
                  <a:schemeClr val="dk1"/>
                </a:solidFill>
                <a:latin typeface="Calibri"/>
                <a:ea typeface="Calibri"/>
                <a:cs typeface="Calibri"/>
                <a:sym typeface="Calibri"/>
              </a:rPr>
              <a:t> SSDs (734GB)</a:t>
            </a:r>
            <a:endParaRPr lang="en-US" sz="1800" b="0" i="0" u="none" strike="noStrike" cap="none" baseline="0" dirty="0">
              <a:solidFill>
                <a:schemeClr val="dk1"/>
              </a:solidFill>
              <a:latin typeface="Calibri"/>
              <a:ea typeface="Calibri"/>
              <a:cs typeface="Calibri"/>
              <a:sym typeface="Calibri"/>
            </a:endParaRPr>
          </a:p>
          <a:p>
            <a:pPr marL="169863" marR="0" lvl="0" indent="274637" algn="l" rtl="0">
              <a:spcBef>
                <a:spcPts val="0"/>
              </a:spcBef>
              <a:buClr>
                <a:schemeClr val="dk1"/>
              </a:buClr>
              <a:buSzPct val="100000"/>
              <a:buFont typeface="Arial"/>
              <a:buChar char="•"/>
            </a:pPr>
            <a:r>
              <a:rPr lang="en-US" sz="1800" b="0" i="0" u="none" strike="noStrike" cap="none" baseline="0" dirty="0" err="1">
                <a:solidFill>
                  <a:schemeClr val="dk1"/>
                </a:solidFill>
                <a:latin typeface="Calibri"/>
                <a:ea typeface="Calibri"/>
                <a:cs typeface="Calibri"/>
                <a:sym typeface="Calibri"/>
              </a:rPr>
              <a:t>Infiniband</a:t>
            </a:r>
            <a:r>
              <a:rPr lang="en-US" sz="1800" b="0" i="0" u="none" strike="noStrike" cap="none" baseline="0" dirty="0">
                <a:solidFill>
                  <a:schemeClr val="dk1"/>
                </a:solidFill>
                <a:latin typeface="Calibri"/>
                <a:ea typeface="Calibri"/>
                <a:cs typeface="Calibri"/>
                <a:sym typeface="Calibri"/>
              </a:rPr>
              <a:t>: </a:t>
            </a:r>
            <a:r>
              <a:rPr lang="en-US" sz="1800" b="0" i="0" u="none" strike="noStrike" cap="none" baseline="0" dirty="0" err="1">
                <a:solidFill>
                  <a:schemeClr val="dk1"/>
                </a:solidFill>
                <a:latin typeface="Calibri"/>
                <a:ea typeface="Calibri"/>
                <a:cs typeface="Calibri"/>
                <a:sym typeface="Calibri"/>
              </a:rPr>
              <a:t>Mellanox</a:t>
            </a:r>
            <a:r>
              <a:rPr lang="en-US" sz="1800" b="0" i="0" u="none" strike="noStrike" cap="none" baseline="0" dirty="0">
                <a:solidFill>
                  <a:schemeClr val="dk1"/>
                </a:solidFill>
                <a:latin typeface="Calibri"/>
                <a:ea typeface="Calibri"/>
                <a:cs typeface="Calibri"/>
                <a:sym typeface="Calibri"/>
              </a:rPr>
              <a:t> ConnectX-3 VPI FDR QSFP 56Gbps</a:t>
            </a:r>
          </a:p>
          <a:p>
            <a:pPr marL="169863" marR="0" lvl="0" indent="274637" algn="l" rtl="0">
              <a:spcBef>
                <a:spcPts val="0"/>
              </a:spcBef>
              <a:buClr>
                <a:schemeClr val="dk1"/>
              </a:buClr>
              <a:buSzPct val="100000"/>
              <a:buFont typeface="Arial"/>
              <a:buChar char="•"/>
            </a:pPr>
            <a:r>
              <a:rPr lang="en-US" sz="1800" b="0" i="0" u="none" strike="noStrike" cap="none" baseline="0" dirty="0">
                <a:solidFill>
                  <a:schemeClr val="dk1"/>
                </a:solidFill>
                <a:latin typeface="Calibri"/>
                <a:ea typeface="Calibri"/>
                <a:cs typeface="Calibri"/>
                <a:sym typeface="Calibri"/>
              </a:rPr>
              <a:t>Ethernet: </a:t>
            </a:r>
            <a:r>
              <a:rPr lang="en-US" sz="1800" b="0" i="0" u="none" strike="noStrike" cap="none" baseline="0" dirty="0" err="1">
                <a:solidFill>
                  <a:schemeClr val="dk1"/>
                </a:solidFill>
                <a:latin typeface="Calibri"/>
                <a:ea typeface="Calibri"/>
                <a:cs typeface="Calibri"/>
                <a:sym typeface="Calibri"/>
              </a:rPr>
              <a:t>Mellanox</a:t>
            </a:r>
            <a:r>
              <a:rPr lang="en-US" sz="1800" b="0" i="0" u="none" strike="noStrike" cap="none" baseline="0" dirty="0">
                <a:solidFill>
                  <a:schemeClr val="dk1"/>
                </a:solidFill>
                <a:latin typeface="Calibri"/>
                <a:ea typeface="Calibri"/>
                <a:cs typeface="Calibri"/>
                <a:sym typeface="Calibri"/>
              </a:rPr>
              <a:t> ConnextX-3 EN QSFP 40Gb</a:t>
            </a:r>
          </a:p>
          <a:p>
            <a:pPr marL="169863" marR="0" lvl="0" indent="274637" algn="l" rtl="0">
              <a:spcBef>
                <a:spcPts val="0"/>
              </a:spcBef>
              <a:buClr>
                <a:schemeClr val="dk1"/>
              </a:buClr>
              <a:buSzPct val="100000"/>
              <a:buFont typeface="Arial"/>
              <a:buChar char="•"/>
            </a:pPr>
            <a:r>
              <a:rPr lang="en-US" sz="1800" b="0" i="0" u="none" strike="noStrike" cap="none" baseline="0" dirty="0">
                <a:solidFill>
                  <a:schemeClr val="dk1"/>
                </a:solidFill>
                <a:latin typeface="Calibri"/>
                <a:ea typeface="Calibri"/>
                <a:cs typeface="Calibri"/>
                <a:sym typeface="Calibri"/>
              </a:rPr>
              <a:t>Running Ubuntu 14.04 (Linux 3.13.0</a:t>
            </a:r>
            <a:r>
              <a:rPr lang="en-US" sz="1800" b="0" i="0" u="none" strike="noStrike" cap="none" baseline="0" dirty="0" smtClean="0">
                <a:solidFill>
                  <a:schemeClr val="dk1"/>
                </a:solidFill>
                <a:latin typeface="Calibri"/>
                <a:ea typeface="Calibri"/>
                <a:cs typeface="Calibri"/>
                <a:sym typeface="Calibri"/>
              </a:rPr>
              <a:t>)</a:t>
            </a:r>
          </a:p>
          <a:p>
            <a:pPr marL="169863" marR="0" lvl="0" indent="274637" algn="l" rtl="0">
              <a:spcBef>
                <a:spcPts val="0"/>
              </a:spcBef>
              <a:buClr>
                <a:schemeClr val="dk1"/>
              </a:buClr>
              <a:buSzPct val="100000"/>
              <a:buFont typeface="Arial"/>
              <a:buChar char="•"/>
            </a:pPr>
            <a:endParaRPr lang="en-US" sz="1800" dirty="0">
              <a:solidFill>
                <a:schemeClr val="dk1"/>
              </a:solidFill>
              <a:latin typeface="Calibri"/>
              <a:ea typeface="Calibri"/>
              <a:cs typeface="Calibri"/>
              <a:sym typeface="Calibri"/>
            </a:endParaRPr>
          </a:p>
          <a:p>
            <a:pPr marL="285750" marR="0" lvl="0" indent="-285750" algn="l" rtl="0">
              <a:spcBef>
                <a:spcPts val="0"/>
              </a:spcBef>
              <a:buClr>
                <a:schemeClr val="dk1"/>
              </a:buClr>
              <a:buSzPct val="100000"/>
              <a:buFontTx/>
              <a:buChar char="-"/>
            </a:pPr>
            <a:r>
              <a:rPr lang="en-US" sz="1800" dirty="0" smtClean="0">
                <a:solidFill>
                  <a:schemeClr val="dk1"/>
                </a:solidFill>
                <a:latin typeface="Calibri"/>
                <a:ea typeface="Calibri"/>
                <a:cs typeface="Calibri"/>
                <a:sym typeface="Calibri"/>
              </a:rPr>
              <a:t>Firebox-0 goal:</a:t>
            </a:r>
          </a:p>
          <a:p>
            <a:pPr marL="461962" lvl="6" indent="-285750">
              <a:buClr>
                <a:schemeClr val="dk1"/>
              </a:buClr>
              <a:buSzPct val="100000"/>
              <a:buFont typeface="Arial"/>
              <a:buChar char="•"/>
            </a:pPr>
            <a:r>
              <a:rPr lang="en-US" sz="1800" dirty="0" smtClean="0">
                <a:solidFill>
                  <a:schemeClr val="dk1"/>
                </a:solidFill>
                <a:latin typeface="Calibri"/>
                <a:ea typeface="Calibri"/>
                <a:cs typeface="Calibri"/>
                <a:sym typeface="Calibri"/>
              </a:rPr>
              <a:t>Looking glass to 2014 off-the-shelf hardware and software</a:t>
            </a:r>
            <a:endParaRPr lang="en-US" sz="1800" dirty="0">
              <a:solidFill>
                <a:schemeClr val="dk1"/>
              </a:solidFill>
              <a:latin typeface="Calibri"/>
              <a:ea typeface="Calibri"/>
              <a:cs typeface="Calibri"/>
              <a:sym typeface="Calibri"/>
            </a:endParaRPr>
          </a:p>
        </p:txBody>
      </p:sp>
      <p:sp>
        <p:nvSpPr>
          <p:cNvPr id="10"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1600" smtClean="0"/>
              <a:t>3</a:t>
            </a:fld>
            <a:endParaRPr lang="en-US" sz="1600" dirty="0"/>
          </a:p>
        </p:txBody>
      </p:sp>
      <p:sp>
        <p:nvSpPr>
          <p:cNvPr id="3" name="Rectangle 2"/>
          <p:cNvSpPr/>
          <p:nvPr/>
        </p:nvSpPr>
        <p:spPr>
          <a:xfrm>
            <a:off x="6172200" y="2209800"/>
            <a:ext cx="914400" cy="1066800"/>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b="1" dirty="0" smtClean="0">
                <a:solidFill>
                  <a:schemeClr val="tx1"/>
                </a:solidFill>
              </a:rPr>
              <a:t>F1</a:t>
            </a:r>
          </a:p>
          <a:p>
            <a:pPr algn="ctr"/>
            <a:endParaRPr lang="en-US" sz="1600" b="1" dirty="0"/>
          </a:p>
        </p:txBody>
      </p:sp>
      <p:sp>
        <p:nvSpPr>
          <p:cNvPr id="4" name="TextBox 3"/>
          <p:cNvSpPr txBox="1"/>
          <p:nvPr/>
        </p:nvSpPr>
        <p:spPr>
          <a:xfrm>
            <a:off x="7315200" y="2590800"/>
            <a:ext cx="414083" cy="307777"/>
          </a:xfrm>
          <a:prstGeom prst="rect">
            <a:avLst/>
          </a:prstGeom>
          <a:noFill/>
        </p:spPr>
        <p:txBody>
          <a:bodyPr wrap="none" rtlCol="0">
            <a:spAutoFit/>
          </a:bodyPr>
          <a:lstStyle/>
          <a:p>
            <a:r>
              <a:rPr lang="en-US" dirty="0" smtClean="0"/>
              <a:t>….</a:t>
            </a:r>
            <a:endParaRPr lang="en-US" dirty="0"/>
          </a:p>
        </p:txBody>
      </p:sp>
      <p:cxnSp>
        <p:nvCxnSpPr>
          <p:cNvPr id="17" name="Straight Connector 16"/>
          <p:cNvCxnSpPr/>
          <p:nvPr/>
        </p:nvCxnSpPr>
        <p:spPr>
          <a:xfrm>
            <a:off x="6629400" y="1752600"/>
            <a:ext cx="1905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6629400" y="3733800"/>
            <a:ext cx="1905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endCxn id="3" idx="2"/>
          </p:cNvCxnSpPr>
          <p:nvPr/>
        </p:nvCxnSpPr>
        <p:spPr>
          <a:xfrm flipV="1">
            <a:off x="6629400" y="32766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V="1">
            <a:off x="8534400" y="32766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endCxn id="3" idx="0"/>
          </p:cNvCxnSpPr>
          <p:nvPr/>
        </p:nvCxnSpPr>
        <p:spPr>
          <a:xfrm>
            <a:off x="6629400" y="17526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8534400" y="17526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a:off x="6858000" y="37338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flipV="1">
            <a:off x="6858000" y="1371600"/>
            <a:ext cx="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54" name="Picture 53"/>
          <p:cNvPicPr>
            <a:picLocks noChangeAspect="1"/>
          </p:cNvPicPr>
          <p:nvPr/>
        </p:nvPicPr>
        <p:blipFill>
          <a:blip r:embed="rId3"/>
          <a:stretch>
            <a:fillRect/>
          </a:stretch>
        </p:blipFill>
        <p:spPr>
          <a:xfrm>
            <a:off x="6428509" y="4324350"/>
            <a:ext cx="2182091" cy="400050"/>
          </a:xfrm>
          <a:prstGeom prst="rect">
            <a:avLst/>
          </a:prstGeom>
        </p:spPr>
      </p:pic>
      <p:pic>
        <p:nvPicPr>
          <p:cNvPr id="55" name="Picture 54"/>
          <p:cNvPicPr>
            <a:picLocks noChangeAspect="1"/>
          </p:cNvPicPr>
          <p:nvPr/>
        </p:nvPicPr>
        <p:blipFill>
          <a:blip r:embed="rId4"/>
          <a:stretch>
            <a:fillRect/>
          </a:stretch>
        </p:blipFill>
        <p:spPr>
          <a:xfrm>
            <a:off x="6553200" y="838200"/>
            <a:ext cx="2133600" cy="391160"/>
          </a:xfrm>
          <a:prstGeom prst="rect">
            <a:avLst/>
          </a:prstGeom>
        </p:spPr>
      </p:pic>
      <p:cxnSp>
        <p:nvCxnSpPr>
          <p:cNvPr id="63" name="Straight Arrow Connector 62"/>
          <p:cNvCxnSpPr>
            <a:stCxn id="61" idx="2"/>
            <a:endCxn id="68" idx="0"/>
          </p:cNvCxnSpPr>
          <p:nvPr/>
        </p:nvCxnSpPr>
        <p:spPr>
          <a:xfrm>
            <a:off x="7505700" y="4876800"/>
            <a:ext cx="0" cy="5334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6096000" y="5410200"/>
            <a:ext cx="2819400" cy="60960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err="1">
                <a:solidFill>
                  <a:srgbClr val="000000"/>
                </a:solidFill>
              </a:rPr>
              <a:t>Fbox</a:t>
            </a:r>
            <a:endParaRPr lang="en-US" sz="1600" b="1" dirty="0">
              <a:solidFill>
                <a:srgbClr val="000000"/>
              </a:solidFill>
            </a:endParaRPr>
          </a:p>
        </p:txBody>
      </p:sp>
      <p:sp>
        <p:nvSpPr>
          <p:cNvPr id="64" name="TextBox 63"/>
          <p:cNvSpPr txBox="1"/>
          <p:nvPr/>
        </p:nvSpPr>
        <p:spPr>
          <a:xfrm>
            <a:off x="6934200" y="3886200"/>
            <a:ext cx="2032127" cy="338554"/>
          </a:xfrm>
          <a:prstGeom prst="rect">
            <a:avLst/>
          </a:prstGeom>
          <a:noFill/>
        </p:spPr>
        <p:txBody>
          <a:bodyPr wrap="none" rtlCol="0">
            <a:spAutoFit/>
          </a:bodyPr>
          <a:lstStyle/>
          <a:p>
            <a:r>
              <a:rPr lang="en-US" sz="1600" dirty="0" smtClean="0"/>
              <a:t>Ethernet (</a:t>
            </a:r>
            <a:r>
              <a:rPr lang="en-US" sz="1600" dirty="0" err="1" smtClean="0"/>
              <a:t>Mellanox</a:t>
            </a:r>
            <a:r>
              <a:rPr lang="en-US" sz="1600" dirty="0" smtClean="0"/>
              <a:t>)</a:t>
            </a:r>
            <a:endParaRPr lang="en-US" sz="1600" dirty="0"/>
          </a:p>
        </p:txBody>
      </p:sp>
      <p:sp>
        <p:nvSpPr>
          <p:cNvPr id="70" name="TextBox 69"/>
          <p:cNvSpPr txBox="1"/>
          <p:nvPr/>
        </p:nvSpPr>
        <p:spPr>
          <a:xfrm>
            <a:off x="6858000" y="1295400"/>
            <a:ext cx="2089334" cy="338554"/>
          </a:xfrm>
          <a:prstGeom prst="rect">
            <a:avLst/>
          </a:prstGeom>
          <a:noFill/>
        </p:spPr>
        <p:txBody>
          <a:bodyPr wrap="none" rtlCol="0">
            <a:spAutoFit/>
          </a:bodyPr>
          <a:lstStyle/>
          <a:p>
            <a:r>
              <a:rPr lang="en-US" sz="1600" dirty="0" err="1" smtClean="0"/>
              <a:t>Infiniband</a:t>
            </a:r>
            <a:r>
              <a:rPr lang="en-US" sz="1600" dirty="0" smtClean="0"/>
              <a:t> (</a:t>
            </a:r>
            <a:r>
              <a:rPr lang="en-US" sz="1600" dirty="0" err="1" smtClean="0"/>
              <a:t>Mellanox</a:t>
            </a:r>
            <a:r>
              <a:rPr lang="en-US" sz="1600" dirty="0" smtClean="0"/>
              <a:t>)</a:t>
            </a:r>
            <a:endParaRPr lang="en-US" sz="1600" dirty="0"/>
          </a:p>
        </p:txBody>
      </p:sp>
      <p:sp>
        <p:nvSpPr>
          <p:cNvPr id="93" name="Rectangle 92"/>
          <p:cNvSpPr/>
          <p:nvPr/>
        </p:nvSpPr>
        <p:spPr>
          <a:xfrm>
            <a:off x="7924800" y="2209800"/>
            <a:ext cx="914400" cy="1066800"/>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b="1" dirty="0" smtClean="0">
                <a:solidFill>
                  <a:srgbClr val="000000"/>
                </a:solidFill>
              </a:rPr>
              <a:t>F16</a:t>
            </a:r>
          </a:p>
          <a:p>
            <a:pPr algn="ctr"/>
            <a:endParaRPr lang="en-US" sz="1600" b="1" dirty="0">
              <a:solidFill>
                <a:srgbClr val="000000"/>
              </a:solidFill>
            </a:endParaRPr>
          </a:p>
        </p:txBody>
      </p:sp>
      <p:pic>
        <p:nvPicPr>
          <p:cNvPr id="90" name="Picture 89"/>
          <p:cNvPicPr>
            <a:picLocks noChangeAspect="1"/>
          </p:cNvPicPr>
          <p:nvPr/>
        </p:nvPicPr>
        <p:blipFill>
          <a:blip r:embed="rId5"/>
          <a:stretch>
            <a:fillRect/>
          </a:stretch>
        </p:blipFill>
        <p:spPr>
          <a:xfrm>
            <a:off x="6172200" y="2590800"/>
            <a:ext cx="914400" cy="640126"/>
          </a:xfrm>
          <a:prstGeom prst="rect">
            <a:avLst/>
          </a:prstGeom>
        </p:spPr>
      </p:pic>
      <p:pic>
        <p:nvPicPr>
          <p:cNvPr id="97" name="Picture 96"/>
          <p:cNvPicPr>
            <a:picLocks noChangeAspect="1"/>
          </p:cNvPicPr>
          <p:nvPr/>
        </p:nvPicPr>
        <p:blipFill>
          <a:blip r:embed="rId5"/>
          <a:stretch>
            <a:fillRect/>
          </a:stretch>
        </p:blipFill>
        <p:spPr>
          <a:xfrm>
            <a:off x="7924800" y="2590800"/>
            <a:ext cx="914400" cy="640126"/>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Shape 446"/>
          <p:cNvSpPr txBox="1"/>
          <p:nvPr/>
        </p:nvSpPr>
        <p:spPr>
          <a:xfrm>
            <a:off x="322431" y="302841"/>
            <a:ext cx="2858549" cy="55399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000" b="1" i="0" u="none" strike="noStrike" cap="none" baseline="0">
                <a:solidFill>
                  <a:schemeClr val="dk1"/>
                </a:solidFill>
                <a:latin typeface="Calibri"/>
                <a:ea typeface="Calibri"/>
                <a:cs typeface="Calibri"/>
                <a:sym typeface="Calibri"/>
              </a:rPr>
              <a:t>Firebox Network</a:t>
            </a:r>
          </a:p>
        </p:txBody>
      </p:sp>
      <p:graphicFrame>
        <p:nvGraphicFramePr>
          <p:cNvPr id="447" name="Shape 447"/>
          <p:cNvGraphicFramePr/>
          <p:nvPr/>
        </p:nvGraphicFramePr>
        <p:xfrm>
          <a:off x="429591" y="2524058"/>
          <a:ext cx="3755150" cy="736620"/>
        </p:xfrm>
        <a:graphic>
          <a:graphicData uri="http://schemas.openxmlformats.org/drawingml/2006/table">
            <a:tbl>
              <a:tblPr firstRow="1" bandRow="1">
                <a:noFill/>
                <a:tableStyleId>{B2109607-3C3B-4E9C-B9AE-61DB545AD93F}</a:tableStyleId>
              </a:tblPr>
              <a:tblGrid>
                <a:gridCol w="1877575"/>
                <a:gridCol w="1877575"/>
              </a:tblGrid>
              <a:tr h="264725">
                <a:tc>
                  <a:txBody>
                    <a:bodyPr/>
                    <a:lstStyle/>
                    <a:p>
                      <a:pPr marL="0" marR="0" lvl="0" indent="0" algn="l" rtl="0">
                        <a:spcBef>
                          <a:spcPts val="0"/>
                        </a:spcBef>
                        <a:buSzPct val="25000"/>
                        <a:buNone/>
                      </a:pPr>
                      <a:r>
                        <a:rPr lang="en-US" sz="1800" u="none" strike="noStrike" cap="none" baseline="0"/>
                        <a:t>Without VMA*</a:t>
                      </a:r>
                    </a:p>
                  </a:txBody>
                  <a:tcPr marL="91450" marR="91450" marT="45725" marB="45725"/>
                </a:tc>
                <a:tc>
                  <a:txBody>
                    <a:bodyPr/>
                    <a:lstStyle/>
                    <a:p>
                      <a:pPr marL="0" marR="0" lvl="0" indent="0" algn="l" rtl="0">
                        <a:spcBef>
                          <a:spcPts val="0"/>
                        </a:spcBef>
                        <a:buSzPct val="25000"/>
                        <a:buNone/>
                      </a:pPr>
                      <a:r>
                        <a:rPr lang="en-US" sz="1800" u="none" strike="noStrike" cap="none" baseline="0"/>
                        <a:t>4.8 us</a:t>
                      </a:r>
                    </a:p>
                  </a:txBody>
                  <a:tcPr marL="91450" marR="91450" marT="45725" marB="45725"/>
                </a:tc>
              </a:tr>
              <a:tr h="370850">
                <a:tc>
                  <a:txBody>
                    <a:bodyPr/>
                    <a:lstStyle/>
                    <a:p>
                      <a:pPr marL="0" marR="0" lvl="0" indent="0" algn="l" rtl="0">
                        <a:spcBef>
                          <a:spcPts val="0"/>
                        </a:spcBef>
                        <a:buSzPct val="25000"/>
                        <a:buNone/>
                      </a:pPr>
                      <a:r>
                        <a:rPr lang="en-US" sz="1800" u="none" strike="noStrike" cap="none" baseline="0"/>
                        <a:t>With VMA</a:t>
                      </a:r>
                    </a:p>
                  </a:txBody>
                  <a:tcPr marL="91450" marR="91450" marT="45725" marB="45725"/>
                </a:tc>
                <a:tc>
                  <a:txBody>
                    <a:bodyPr/>
                    <a:lstStyle/>
                    <a:p>
                      <a:pPr marL="0" marR="0" lvl="0" indent="0" algn="l" rtl="0">
                        <a:spcBef>
                          <a:spcPts val="0"/>
                        </a:spcBef>
                        <a:buSzPct val="25000"/>
                        <a:buNone/>
                      </a:pPr>
                      <a:r>
                        <a:rPr lang="en-US" sz="1800" u="none" strike="noStrike" cap="none" baseline="0"/>
                        <a:t>1.3 us</a:t>
                      </a:r>
                    </a:p>
                  </a:txBody>
                  <a:tcPr marL="91450" marR="91450" marT="45725" marB="45725"/>
                </a:tc>
              </a:tr>
            </a:tbl>
          </a:graphicData>
        </a:graphic>
      </p:graphicFrame>
      <p:sp>
        <p:nvSpPr>
          <p:cNvPr id="448" name="Shape 448"/>
          <p:cNvSpPr txBox="1"/>
          <p:nvPr/>
        </p:nvSpPr>
        <p:spPr>
          <a:xfrm>
            <a:off x="364795" y="2082236"/>
            <a:ext cx="3557384"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1" i="0" u="none" strike="noStrike" cap="none" baseline="0">
                <a:solidFill>
                  <a:schemeClr val="dk1"/>
                </a:solidFill>
                <a:latin typeface="Calibri"/>
                <a:ea typeface="Calibri"/>
                <a:cs typeface="Calibri"/>
                <a:sym typeface="Calibri"/>
              </a:rPr>
              <a:t>SockPerf Ping Pong Latency in Fbox</a:t>
            </a:r>
          </a:p>
        </p:txBody>
      </p:sp>
      <p:graphicFrame>
        <p:nvGraphicFramePr>
          <p:cNvPr id="449" name="Shape 449"/>
          <p:cNvGraphicFramePr/>
          <p:nvPr/>
        </p:nvGraphicFramePr>
        <p:xfrm>
          <a:off x="429591" y="4062960"/>
          <a:ext cx="3755150" cy="736620"/>
        </p:xfrm>
        <a:graphic>
          <a:graphicData uri="http://schemas.openxmlformats.org/drawingml/2006/table">
            <a:tbl>
              <a:tblPr firstRow="1" bandRow="1">
                <a:noFill/>
                <a:tableStyleId>{8867FC34-C467-46F2-B44D-441883CA0B6A}</a:tableStyleId>
              </a:tblPr>
              <a:tblGrid>
                <a:gridCol w="1877575"/>
                <a:gridCol w="1877575"/>
              </a:tblGrid>
              <a:tr h="264725">
                <a:tc>
                  <a:txBody>
                    <a:bodyPr/>
                    <a:lstStyle/>
                    <a:p>
                      <a:pPr marL="0" marR="0" lvl="0" indent="0" algn="l" rtl="0">
                        <a:spcBef>
                          <a:spcPts val="0"/>
                        </a:spcBef>
                        <a:buSzPct val="25000"/>
                        <a:buNone/>
                      </a:pPr>
                      <a:r>
                        <a:rPr lang="en-US" sz="1800" u="none" strike="noStrike" cap="none" baseline="0"/>
                        <a:t>Firebox v0</a:t>
                      </a:r>
                    </a:p>
                  </a:txBody>
                  <a:tcPr marL="91450" marR="91450" marT="45725" marB="45725"/>
                </a:tc>
                <a:tc>
                  <a:txBody>
                    <a:bodyPr/>
                    <a:lstStyle/>
                    <a:p>
                      <a:pPr marL="0" marR="0" lvl="0" indent="0" algn="l" rtl="0">
                        <a:spcBef>
                          <a:spcPts val="0"/>
                        </a:spcBef>
                        <a:buSzPct val="25000"/>
                        <a:buNone/>
                      </a:pPr>
                      <a:r>
                        <a:rPr lang="en-US" sz="1800" u="none" strike="noStrike" cap="none" baseline="0"/>
                        <a:t>1.7 us</a:t>
                      </a:r>
                    </a:p>
                  </a:txBody>
                  <a:tcPr marL="91450" marR="91450" marT="45725" marB="45725"/>
                </a:tc>
              </a:tr>
              <a:tr h="370850">
                <a:tc>
                  <a:txBody>
                    <a:bodyPr/>
                    <a:lstStyle/>
                    <a:p>
                      <a:pPr marL="0" marR="0" lvl="0" indent="0" algn="l" rtl="0">
                        <a:spcBef>
                          <a:spcPts val="0"/>
                        </a:spcBef>
                        <a:buSzPct val="25000"/>
                        <a:buNone/>
                      </a:pPr>
                      <a:r>
                        <a:rPr lang="en-US" sz="1800" u="none" strike="noStrike" cap="none" baseline="0"/>
                        <a:t>RAMCloud HW [1]</a:t>
                      </a:r>
                    </a:p>
                  </a:txBody>
                  <a:tcPr marL="91450" marR="91450" marT="45725" marB="45725"/>
                </a:tc>
                <a:tc>
                  <a:txBody>
                    <a:bodyPr/>
                    <a:lstStyle/>
                    <a:p>
                      <a:pPr marL="0" marR="0" lvl="0" indent="0" algn="l" rtl="0">
                        <a:spcBef>
                          <a:spcPts val="0"/>
                        </a:spcBef>
                        <a:buSzPct val="25000"/>
                        <a:buNone/>
                      </a:pPr>
                      <a:r>
                        <a:rPr lang="en-US" sz="1800" u="none" strike="noStrike" cap="none" baseline="0"/>
                        <a:t>3.1 us</a:t>
                      </a:r>
                    </a:p>
                  </a:txBody>
                  <a:tcPr marL="91450" marR="91450" marT="45725" marB="45725"/>
                </a:tc>
              </a:tr>
            </a:tbl>
          </a:graphicData>
        </a:graphic>
      </p:graphicFrame>
      <p:sp>
        <p:nvSpPr>
          <p:cNvPr id="450" name="Shape 450"/>
          <p:cNvSpPr txBox="1"/>
          <p:nvPr/>
        </p:nvSpPr>
        <p:spPr>
          <a:xfrm>
            <a:off x="377755" y="3621139"/>
            <a:ext cx="2595582"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1" i="0" u="none" strike="noStrike" cap="none" baseline="0">
                <a:solidFill>
                  <a:schemeClr val="dk1"/>
                </a:solidFill>
                <a:latin typeface="Calibri"/>
                <a:ea typeface="Calibri"/>
                <a:cs typeface="Calibri"/>
                <a:sym typeface="Calibri"/>
              </a:rPr>
              <a:t>RDMA Ping Pong Latency</a:t>
            </a:r>
          </a:p>
        </p:txBody>
      </p:sp>
      <p:sp>
        <p:nvSpPr>
          <p:cNvPr id="451" name="Shape 451"/>
          <p:cNvSpPr txBox="1"/>
          <p:nvPr/>
        </p:nvSpPr>
        <p:spPr>
          <a:xfrm>
            <a:off x="322431" y="6226428"/>
            <a:ext cx="5096266"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1" i="0" u="none" strike="noStrike" cap="none" baseline="0">
                <a:solidFill>
                  <a:schemeClr val="dk1"/>
                </a:solidFill>
                <a:latin typeface="Calibri"/>
                <a:ea typeface="Calibri"/>
                <a:cs typeface="Calibri"/>
                <a:sym typeface="Calibri"/>
              </a:rPr>
              <a:t>*VMA = Mellanox socket library with kernel bypass</a:t>
            </a:r>
          </a:p>
        </p:txBody>
      </p:sp>
      <p:sp>
        <p:nvSpPr>
          <p:cNvPr id="8"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1600" smtClean="0"/>
              <a:t>30</a:t>
            </a:fld>
            <a:endParaRPr lang="en-US" sz="1600"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Shape 457"/>
          <p:cNvSpPr txBox="1"/>
          <p:nvPr/>
        </p:nvSpPr>
        <p:spPr>
          <a:xfrm>
            <a:off x="322431" y="302841"/>
            <a:ext cx="5893298" cy="55399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000" b="1" i="0" u="none" strike="noStrike" cap="none" baseline="0">
                <a:solidFill>
                  <a:schemeClr val="dk1"/>
                </a:solidFill>
                <a:latin typeface="Calibri"/>
                <a:ea typeface="Calibri"/>
                <a:cs typeface="Calibri"/>
                <a:sym typeface="Calibri"/>
              </a:rPr>
              <a:t>Aerospike/Cassandra Write Latency</a:t>
            </a:r>
          </a:p>
        </p:txBody>
      </p:sp>
      <p:pic>
        <p:nvPicPr>
          <p:cNvPr id="458" name="Shape 458"/>
          <p:cNvPicPr preferRelativeResize="0"/>
          <p:nvPr/>
        </p:nvPicPr>
        <p:blipFill rotWithShape="1">
          <a:blip r:embed="rId3">
            <a:alphaModFix/>
          </a:blip>
          <a:srcRect/>
          <a:stretch/>
        </p:blipFill>
        <p:spPr>
          <a:xfrm>
            <a:off x="457200" y="1371600"/>
            <a:ext cx="5148121" cy="4584699"/>
          </a:xfrm>
          <a:prstGeom prst="rect">
            <a:avLst/>
          </a:prstGeom>
          <a:noFill/>
          <a:ln>
            <a:noFill/>
          </a:ln>
        </p:spPr>
      </p:pic>
      <p:sp>
        <p:nvSpPr>
          <p:cNvPr id="4"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1600" smtClean="0"/>
              <a:t>31</a:t>
            </a:fld>
            <a:endParaRPr lang="en-US" sz="1600"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p:nvPr/>
        </p:nvSpPr>
        <p:spPr>
          <a:xfrm>
            <a:off x="182561" y="533400"/>
            <a:ext cx="8732836" cy="762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Firebox</a:t>
            </a:r>
            <a:r>
              <a:rPr lang="en-US" sz="4400" dirty="0" smtClean="0">
                <a:solidFill>
                  <a:schemeClr val="dk1"/>
                </a:solidFill>
                <a:latin typeface="Calibri"/>
                <a:ea typeface="Calibri"/>
                <a:cs typeface="Calibri"/>
                <a:sym typeface="Calibri"/>
              </a:rPr>
              <a:t>-0 Software Stack</a:t>
            </a:r>
            <a:endParaRPr lang="en-US" sz="4400" b="0" i="0" u="none" strike="noStrike" cap="none" baseline="0" dirty="0">
              <a:solidFill>
                <a:schemeClr val="dk1"/>
              </a:solidFill>
              <a:latin typeface="Calibri"/>
              <a:ea typeface="Calibri"/>
              <a:cs typeface="Calibri"/>
              <a:sym typeface="Calibri"/>
            </a:endParaRPr>
          </a:p>
        </p:txBody>
      </p:sp>
      <p:grpSp>
        <p:nvGrpSpPr>
          <p:cNvPr id="176" name="Shape 176"/>
          <p:cNvGrpSpPr/>
          <p:nvPr/>
        </p:nvGrpSpPr>
        <p:grpSpPr>
          <a:xfrm>
            <a:off x="533400" y="2067921"/>
            <a:ext cx="8168002" cy="2924855"/>
            <a:chOff x="685800" y="2391057"/>
            <a:chExt cx="8168002" cy="2312284"/>
          </a:xfrm>
        </p:grpSpPr>
        <p:sp>
          <p:nvSpPr>
            <p:cNvPr id="177" name="Shape 177"/>
            <p:cNvSpPr/>
            <p:nvPr/>
          </p:nvSpPr>
          <p:spPr>
            <a:xfrm>
              <a:off x="685800" y="4283455"/>
              <a:ext cx="7109232" cy="419886"/>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a:solidFill>
                    <a:schemeClr val="dk1"/>
                  </a:solidFill>
                  <a:latin typeface="Arial"/>
                  <a:ea typeface="Arial"/>
                  <a:cs typeface="Arial"/>
                  <a:sym typeface="Arial"/>
                </a:rPr>
                <a:t>“WSC Executive” (</a:t>
              </a:r>
              <a:r>
                <a:rPr lang="en-US" sz="1600" b="1" i="0" u="none" strike="noStrike" cap="none" baseline="0">
                  <a:solidFill>
                    <a:schemeClr val="dk1"/>
                  </a:solidFill>
                  <a:latin typeface="Arial"/>
                  <a:ea typeface="Arial"/>
                  <a:cs typeface="Arial"/>
                  <a:sym typeface="Arial"/>
                </a:rPr>
                <a:t>Xen</a:t>
              </a:r>
              <a:r>
                <a:rPr lang="en-US" sz="1600" b="0" i="0" u="none" strike="noStrike" cap="none" baseline="0">
                  <a:solidFill>
                    <a:schemeClr val="dk1"/>
                  </a:solidFill>
                  <a:latin typeface="Arial"/>
                  <a:ea typeface="Arial"/>
                  <a:cs typeface="Arial"/>
                  <a:sym typeface="Arial"/>
                </a:rPr>
                <a:t> + resource partitioning)</a:t>
              </a:r>
            </a:p>
          </p:txBody>
        </p:sp>
        <p:sp>
          <p:nvSpPr>
            <p:cNvPr id="178" name="Shape 178"/>
            <p:cNvSpPr/>
            <p:nvPr/>
          </p:nvSpPr>
          <p:spPr>
            <a:xfrm>
              <a:off x="685800" y="3762551"/>
              <a:ext cx="4648200" cy="419886"/>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a:solidFill>
                    <a:schemeClr val="dk1"/>
                  </a:solidFill>
                  <a:latin typeface="Arial"/>
                  <a:ea typeface="Arial"/>
                  <a:cs typeface="Arial"/>
                  <a:sym typeface="Arial"/>
                </a:rPr>
                <a:t>Bulk Memory API (</a:t>
              </a:r>
              <a:r>
                <a:rPr lang="en-US" sz="1600" b="1" i="0" u="none" strike="noStrike" cap="none" baseline="0">
                  <a:solidFill>
                    <a:schemeClr val="dk1"/>
                  </a:solidFill>
                  <a:latin typeface="Arial"/>
                  <a:ea typeface="Arial"/>
                  <a:cs typeface="Arial"/>
                  <a:sym typeface="Arial"/>
                </a:rPr>
                <a:t>RAMCloud</a:t>
              </a:r>
              <a:r>
                <a:rPr lang="en-US" sz="1600" b="0" i="0" u="none" strike="noStrike" cap="none" baseline="0">
                  <a:solidFill>
                    <a:schemeClr val="dk1"/>
                  </a:solidFill>
                  <a:latin typeface="Arial"/>
                  <a:ea typeface="Arial"/>
                  <a:cs typeface="Arial"/>
                  <a:sym typeface="Arial"/>
                </a:rPr>
                <a:t> + transactions)</a:t>
              </a:r>
            </a:p>
          </p:txBody>
        </p:sp>
        <p:sp>
          <p:nvSpPr>
            <p:cNvPr id="180" name="Shape 180"/>
            <p:cNvSpPr/>
            <p:nvPr/>
          </p:nvSpPr>
          <p:spPr>
            <a:xfrm>
              <a:off x="685800" y="2503222"/>
              <a:ext cx="4648200" cy="557989"/>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dirty="0" smtClean="0">
                  <a:solidFill>
                    <a:schemeClr val="dk1"/>
                  </a:solidFill>
                  <a:latin typeface="Arial"/>
                  <a:ea typeface="Arial"/>
                  <a:cs typeface="Arial"/>
                  <a:sym typeface="Arial"/>
                </a:rPr>
                <a:t>Interactive Applications</a:t>
              </a:r>
              <a:endParaRPr lang="en-US" sz="1600" b="0" i="0" u="none" strike="noStrike" cap="none" baseline="0" dirty="0">
                <a:solidFill>
                  <a:schemeClr val="dk1"/>
                </a:solidFill>
                <a:latin typeface="Arial"/>
                <a:ea typeface="Arial"/>
                <a:cs typeface="Arial"/>
                <a:sym typeface="Arial"/>
              </a:endParaRPr>
            </a:p>
          </p:txBody>
        </p:sp>
        <p:sp>
          <p:nvSpPr>
            <p:cNvPr id="185" name="Shape 185"/>
            <p:cNvSpPr/>
            <p:nvPr/>
          </p:nvSpPr>
          <p:spPr>
            <a:xfrm>
              <a:off x="685802" y="3203392"/>
              <a:ext cx="4648198" cy="419886"/>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a:solidFill>
                    <a:schemeClr val="dk1"/>
                  </a:solidFill>
                  <a:latin typeface="Arial"/>
                  <a:ea typeface="Arial"/>
                  <a:cs typeface="Arial"/>
                  <a:sym typeface="Arial"/>
                </a:rPr>
                <a:t>Cluster Manager (</a:t>
              </a:r>
              <a:r>
                <a:rPr lang="en-US" sz="1600" b="1" i="0" u="none" strike="noStrike" cap="none" baseline="0">
                  <a:solidFill>
                    <a:schemeClr val="dk1"/>
                  </a:solidFill>
                  <a:latin typeface="Arial"/>
                  <a:ea typeface="Arial"/>
                  <a:cs typeface="Arial"/>
                  <a:sym typeface="Arial"/>
                </a:rPr>
                <a:t>Mesos</a:t>
              </a:r>
              <a:r>
                <a:rPr lang="en-US" sz="1600" b="0" i="0" u="none" strike="noStrike" cap="none" baseline="0">
                  <a:solidFill>
                    <a:schemeClr val="dk1"/>
                  </a:solidFill>
                  <a:latin typeface="Arial"/>
                  <a:ea typeface="Arial"/>
                  <a:cs typeface="Arial"/>
                  <a:sym typeface="Arial"/>
                </a:rPr>
                <a:t> + interactive)</a:t>
              </a:r>
            </a:p>
          </p:txBody>
        </p:sp>
        <p:sp>
          <p:nvSpPr>
            <p:cNvPr id="187" name="Shape 187"/>
            <p:cNvSpPr/>
            <p:nvPr/>
          </p:nvSpPr>
          <p:spPr>
            <a:xfrm>
              <a:off x="5638800" y="2534263"/>
              <a:ext cx="188886" cy="186018"/>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Calibri"/>
                <a:buNone/>
              </a:pPr>
              <a:endParaRPr sz="1600" b="0" i="0" u="none" strike="noStrike" cap="none" baseline="0">
                <a:solidFill>
                  <a:schemeClr val="dk1"/>
                </a:solidFill>
                <a:latin typeface="Arial"/>
                <a:ea typeface="Arial"/>
                <a:cs typeface="Arial"/>
                <a:sym typeface="Arial"/>
              </a:endParaRPr>
            </a:p>
          </p:txBody>
        </p:sp>
        <p:sp>
          <p:nvSpPr>
            <p:cNvPr id="188" name="Shape 188"/>
            <p:cNvSpPr/>
            <p:nvPr/>
          </p:nvSpPr>
          <p:spPr>
            <a:xfrm>
              <a:off x="5816268" y="2391057"/>
              <a:ext cx="3037534" cy="714574"/>
            </a:xfrm>
            <a:prstGeom prst="rect">
              <a:avLst/>
            </a:prstGeom>
            <a:noFill/>
            <a:ln>
              <a:noFill/>
            </a:ln>
          </p:spPr>
          <p:txBody>
            <a:bodyPr lIns="91425" tIns="45700" rIns="91425" bIns="45700" anchor="ctr" anchorCtr="0">
              <a:noAutofit/>
            </a:bodyPr>
            <a:lstStyle/>
            <a:p>
              <a:pPr marL="0" marR="0" lvl="0" indent="0" algn="l" rtl="0">
                <a:lnSpc>
                  <a:spcPct val="130000"/>
                </a:lnSpc>
                <a:spcBef>
                  <a:spcPts val="0"/>
                </a:spcBef>
                <a:spcAft>
                  <a:spcPts val="0"/>
                </a:spcAft>
                <a:buClr>
                  <a:schemeClr val="dk1"/>
                </a:buClr>
                <a:buSzPct val="25000"/>
                <a:buFont typeface="Arial"/>
                <a:buNone/>
              </a:pPr>
              <a:r>
                <a:rPr lang="en-US" sz="1600" b="0" i="0" u="none" strike="noStrike" cap="none" baseline="0" dirty="0">
                  <a:solidFill>
                    <a:schemeClr val="dk1"/>
                  </a:solidFill>
                  <a:latin typeface="Arial"/>
                  <a:ea typeface="Arial"/>
                  <a:cs typeface="Arial"/>
                  <a:sym typeface="Arial"/>
                </a:rPr>
                <a:t>New component</a:t>
              </a:r>
            </a:p>
            <a:p>
              <a:pPr marL="0" marR="0" lvl="0" indent="0" algn="l" rtl="0">
                <a:lnSpc>
                  <a:spcPct val="130000"/>
                </a:lnSpc>
                <a:spcBef>
                  <a:spcPts val="0"/>
                </a:spcBef>
                <a:spcAft>
                  <a:spcPts val="0"/>
                </a:spcAft>
                <a:buClr>
                  <a:schemeClr val="dk1"/>
                </a:buClr>
                <a:buSzPct val="25000"/>
                <a:buFont typeface="Arial"/>
                <a:buNone/>
              </a:pPr>
              <a:r>
                <a:rPr lang="en-US" sz="1600" b="0" i="0" u="none" strike="noStrike" cap="none" baseline="0" dirty="0">
                  <a:solidFill>
                    <a:schemeClr val="dk1"/>
                  </a:solidFill>
                  <a:latin typeface="Arial"/>
                  <a:ea typeface="Arial"/>
                  <a:cs typeface="Arial"/>
                  <a:sym typeface="Arial"/>
                </a:rPr>
                <a:t>Modified existing </a:t>
              </a:r>
              <a:r>
                <a:rPr lang="en-US" sz="1600" b="0" i="0" u="none" strike="noStrike" cap="none" baseline="0" dirty="0" smtClean="0">
                  <a:solidFill>
                    <a:schemeClr val="dk1"/>
                  </a:solidFill>
                  <a:latin typeface="Arial"/>
                  <a:ea typeface="Arial"/>
                  <a:cs typeface="Arial"/>
                  <a:sym typeface="Arial"/>
                </a:rPr>
                <a:t>component</a:t>
              </a:r>
              <a:endParaRPr lang="en-US" sz="1600" b="0" i="0" u="none" strike="noStrike" cap="none" baseline="0" dirty="0">
                <a:solidFill>
                  <a:schemeClr val="dk1"/>
                </a:solidFill>
                <a:latin typeface="Arial"/>
                <a:ea typeface="Arial"/>
                <a:cs typeface="Arial"/>
                <a:sym typeface="Arial"/>
              </a:endParaRPr>
            </a:p>
          </p:txBody>
        </p:sp>
        <p:sp>
          <p:nvSpPr>
            <p:cNvPr id="189" name="Shape 189"/>
            <p:cNvSpPr/>
            <p:nvPr/>
          </p:nvSpPr>
          <p:spPr>
            <a:xfrm>
              <a:off x="5642880" y="2779363"/>
              <a:ext cx="188886" cy="186018"/>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Calibri"/>
                <a:buNone/>
              </a:pPr>
              <a:endParaRPr sz="1600" b="0" i="0" u="none" strike="noStrike" cap="none" baseline="0">
                <a:solidFill>
                  <a:schemeClr val="dk1"/>
                </a:solidFill>
                <a:latin typeface="Arial"/>
                <a:ea typeface="Arial"/>
                <a:cs typeface="Arial"/>
                <a:sym typeface="Arial"/>
              </a:endParaRPr>
            </a:p>
          </p:txBody>
        </p:sp>
      </p:grpSp>
      <p:sp>
        <p:nvSpPr>
          <p:cNvPr id="19" name="Shape 178"/>
          <p:cNvSpPr/>
          <p:nvPr/>
        </p:nvSpPr>
        <p:spPr>
          <a:xfrm>
            <a:off x="533400" y="5181599"/>
            <a:ext cx="7086600" cy="53112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dirty="0" smtClean="0">
                <a:solidFill>
                  <a:schemeClr val="dk1"/>
                </a:solidFill>
                <a:latin typeface="Arial"/>
                <a:ea typeface="Arial"/>
                <a:cs typeface="Arial"/>
                <a:sym typeface="Arial"/>
              </a:rPr>
              <a:t>Network</a:t>
            </a:r>
            <a:r>
              <a:rPr lang="en-US" sz="1600" b="0" i="0" u="none" strike="noStrike" cap="none" dirty="0" smtClean="0">
                <a:solidFill>
                  <a:schemeClr val="dk1"/>
                </a:solidFill>
                <a:latin typeface="Arial"/>
                <a:ea typeface="Arial"/>
                <a:cs typeface="Arial"/>
                <a:sym typeface="Arial"/>
              </a:rPr>
              <a:t> (Ethernet + </a:t>
            </a:r>
            <a:r>
              <a:rPr lang="en-US" sz="1600" b="0" i="0" u="none" strike="noStrike" cap="none" dirty="0" err="1" smtClean="0">
                <a:solidFill>
                  <a:schemeClr val="dk1"/>
                </a:solidFill>
                <a:latin typeface="Arial"/>
                <a:ea typeface="Arial"/>
                <a:cs typeface="Arial"/>
                <a:sym typeface="Arial"/>
              </a:rPr>
              <a:t>Infiniband</a:t>
            </a:r>
            <a:r>
              <a:rPr lang="en-US" sz="1600" b="0" i="0" u="none" strike="noStrike" cap="none" baseline="0" dirty="0" smtClean="0">
                <a:solidFill>
                  <a:schemeClr val="dk1"/>
                </a:solidFill>
                <a:latin typeface="Arial"/>
                <a:ea typeface="Arial"/>
                <a:cs typeface="Arial"/>
                <a:sym typeface="Arial"/>
              </a:rPr>
              <a:t>)</a:t>
            </a:r>
            <a:endParaRPr lang="en-US" sz="1600" b="0" i="0" u="none" strike="noStrike" cap="none" baseline="0" dirty="0">
              <a:solidFill>
                <a:schemeClr val="dk1"/>
              </a:solidFill>
              <a:latin typeface="Arial"/>
              <a:ea typeface="Arial"/>
              <a:cs typeface="Arial"/>
              <a:sym typeface="Arial"/>
            </a:endParaRPr>
          </a:p>
        </p:txBody>
      </p:sp>
      <p:sp>
        <p:nvSpPr>
          <p:cNvPr id="22"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1600" smtClean="0"/>
              <a:t>4</a:t>
            </a:fld>
            <a:endParaRPr lang="en-US" sz="1600" dirty="0"/>
          </a:p>
        </p:txBody>
      </p:sp>
    </p:spTree>
    <p:extLst>
      <p:ext uri="{BB962C8B-B14F-4D97-AF65-F5344CB8AC3E}">
        <p14:creationId xmlns:p14="http://schemas.microsoft.com/office/powerpoint/2010/main" val="109447736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p:nvPr/>
        </p:nvSpPr>
        <p:spPr>
          <a:xfrm>
            <a:off x="182561" y="533400"/>
            <a:ext cx="8732836" cy="762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Firebox-0</a:t>
            </a:r>
            <a:r>
              <a:rPr lang="en-US" sz="4400" b="0" i="0" u="none" strike="noStrike" cap="none" dirty="0" smtClean="0">
                <a:solidFill>
                  <a:schemeClr val="dk1"/>
                </a:solidFill>
                <a:latin typeface="Calibri"/>
                <a:ea typeface="Calibri"/>
                <a:cs typeface="Calibri"/>
                <a:sym typeface="Calibri"/>
              </a:rPr>
              <a:t> Benchmarks</a:t>
            </a:r>
            <a:endParaRPr lang="en-US" sz="4400" b="0" i="0" u="none" strike="noStrike" cap="none" baseline="0" dirty="0">
              <a:solidFill>
                <a:schemeClr val="dk1"/>
              </a:solidFill>
              <a:latin typeface="Calibri"/>
              <a:ea typeface="Calibri"/>
              <a:cs typeface="Calibri"/>
              <a:sym typeface="Calibri"/>
            </a:endParaRPr>
          </a:p>
        </p:txBody>
      </p:sp>
      <p:grpSp>
        <p:nvGrpSpPr>
          <p:cNvPr id="3" name="Group 2"/>
          <p:cNvGrpSpPr>
            <a:grpSpLocks noChangeAspect="1"/>
          </p:cNvGrpSpPr>
          <p:nvPr/>
        </p:nvGrpSpPr>
        <p:grpSpPr>
          <a:xfrm>
            <a:off x="3102863" y="2590800"/>
            <a:ext cx="3450337" cy="2590800"/>
            <a:chOff x="609599" y="3069165"/>
            <a:chExt cx="4792097" cy="3598333"/>
          </a:xfrm>
        </p:grpSpPr>
        <p:sp>
          <p:nvSpPr>
            <p:cNvPr id="177" name="Shape 177"/>
            <p:cNvSpPr/>
            <p:nvPr/>
          </p:nvSpPr>
          <p:spPr>
            <a:xfrm>
              <a:off x="609599" y="5481884"/>
              <a:ext cx="4792096" cy="550614"/>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dirty="0">
                  <a:solidFill>
                    <a:schemeClr val="dk1"/>
                  </a:solidFill>
                  <a:latin typeface="Arial"/>
                  <a:ea typeface="Arial"/>
                  <a:cs typeface="Arial"/>
                  <a:sym typeface="Arial"/>
                </a:rPr>
                <a:t>“WSC Executive</a:t>
              </a:r>
              <a:r>
                <a:rPr lang="en-US" sz="1600" b="0" i="0" u="none" strike="noStrike" cap="none" baseline="0" dirty="0" smtClean="0">
                  <a:solidFill>
                    <a:schemeClr val="dk1"/>
                  </a:solidFill>
                  <a:latin typeface="Arial"/>
                  <a:ea typeface="Arial"/>
                  <a:cs typeface="Arial"/>
                  <a:sym typeface="Arial"/>
                </a:rPr>
                <a:t>”</a:t>
              </a:r>
              <a:endParaRPr lang="en-US" sz="1600" b="0" i="0" u="none" strike="noStrike" cap="none" baseline="0" dirty="0">
                <a:solidFill>
                  <a:schemeClr val="dk1"/>
                </a:solidFill>
                <a:latin typeface="Arial"/>
                <a:ea typeface="Arial"/>
                <a:cs typeface="Arial"/>
                <a:sym typeface="Arial"/>
              </a:endParaRPr>
            </a:p>
          </p:txBody>
        </p:sp>
        <p:sp>
          <p:nvSpPr>
            <p:cNvPr id="178" name="Shape 178"/>
            <p:cNvSpPr/>
            <p:nvPr/>
          </p:nvSpPr>
          <p:spPr>
            <a:xfrm>
              <a:off x="609600" y="4717151"/>
              <a:ext cx="4792096" cy="574517"/>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dirty="0">
                  <a:solidFill>
                    <a:schemeClr val="dk1"/>
                  </a:solidFill>
                  <a:latin typeface="Arial"/>
                  <a:ea typeface="Arial"/>
                  <a:cs typeface="Arial"/>
                  <a:sym typeface="Arial"/>
                </a:rPr>
                <a:t>Bulk Memory </a:t>
              </a:r>
              <a:r>
                <a:rPr lang="en-US" sz="1600" b="0" i="0" u="none" strike="noStrike" cap="none" baseline="0" dirty="0" smtClean="0">
                  <a:solidFill>
                    <a:schemeClr val="dk1"/>
                  </a:solidFill>
                  <a:latin typeface="Arial"/>
                  <a:ea typeface="Arial"/>
                  <a:cs typeface="Arial"/>
                  <a:sym typeface="Arial"/>
                </a:rPr>
                <a:t>API</a:t>
              </a:r>
              <a:endParaRPr lang="en-US" sz="1600" b="0" i="0" u="none" strike="noStrike" cap="none" baseline="0" dirty="0">
                <a:solidFill>
                  <a:schemeClr val="dk1"/>
                </a:solidFill>
                <a:latin typeface="Arial"/>
                <a:ea typeface="Arial"/>
                <a:cs typeface="Arial"/>
                <a:sym typeface="Arial"/>
              </a:endParaRPr>
            </a:p>
          </p:txBody>
        </p:sp>
        <p:sp>
          <p:nvSpPr>
            <p:cNvPr id="180" name="Shape 180"/>
            <p:cNvSpPr/>
            <p:nvPr/>
          </p:nvSpPr>
          <p:spPr>
            <a:xfrm>
              <a:off x="639233" y="3069165"/>
              <a:ext cx="4762463" cy="705811"/>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dirty="0" smtClean="0">
                  <a:solidFill>
                    <a:schemeClr val="dk1"/>
                  </a:solidFill>
                  <a:latin typeface="Arial"/>
                  <a:ea typeface="Arial"/>
                  <a:cs typeface="Arial"/>
                  <a:sym typeface="Arial"/>
                </a:rPr>
                <a:t>Interactive Applications</a:t>
              </a:r>
              <a:endParaRPr lang="en-US" sz="1600" b="0" i="0" u="none" strike="noStrike" cap="none" baseline="0" dirty="0">
                <a:solidFill>
                  <a:schemeClr val="dk1"/>
                </a:solidFill>
                <a:latin typeface="Arial"/>
                <a:ea typeface="Arial"/>
                <a:cs typeface="Arial"/>
                <a:sym typeface="Arial"/>
              </a:endParaRPr>
            </a:p>
          </p:txBody>
        </p:sp>
        <p:sp>
          <p:nvSpPr>
            <p:cNvPr id="185" name="Shape 185"/>
            <p:cNvSpPr/>
            <p:nvPr/>
          </p:nvSpPr>
          <p:spPr>
            <a:xfrm>
              <a:off x="609603" y="4009859"/>
              <a:ext cx="4792092" cy="540975"/>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dirty="0">
                  <a:solidFill>
                    <a:schemeClr val="dk1"/>
                  </a:solidFill>
                  <a:latin typeface="Arial"/>
                  <a:ea typeface="Arial"/>
                  <a:cs typeface="Arial"/>
                  <a:sym typeface="Arial"/>
                </a:rPr>
                <a:t>Cluster </a:t>
              </a:r>
              <a:r>
                <a:rPr lang="en-US" sz="1600" b="0" i="0" u="none" strike="noStrike" cap="none" baseline="0" dirty="0" smtClean="0">
                  <a:solidFill>
                    <a:schemeClr val="dk1"/>
                  </a:solidFill>
                  <a:latin typeface="Arial"/>
                  <a:ea typeface="Arial"/>
                  <a:cs typeface="Arial"/>
                  <a:sym typeface="Arial"/>
                </a:rPr>
                <a:t>Manager</a:t>
              </a:r>
              <a:endParaRPr lang="en-US" sz="1600" b="0" i="0" u="none" strike="noStrike" cap="none" baseline="0" dirty="0">
                <a:solidFill>
                  <a:schemeClr val="dk1"/>
                </a:solidFill>
                <a:latin typeface="Arial"/>
                <a:ea typeface="Arial"/>
                <a:cs typeface="Arial"/>
                <a:sym typeface="Arial"/>
              </a:endParaRPr>
            </a:p>
          </p:txBody>
        </p:sp>
        <p:sp>
          <p:nvSpPr>
            <p:cNvPr id="19" name="Shape 178"/>
            <p:cNvSpPr/>
            <p:nvPr/>
          </p:nvSpPr>
          <p:spPr>
            <a:xfrm>
              <a:off x="609599" y="6201834"/>
              <a:ext cx="4792096" cy="465664"/>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dirty="0" smtClean="0">
                  <a:solidFill>
                    <a:schemeClr val="dk1"/>
                  </a:solidFill>
                  <a:latin typeface="Arial"/>
                  <a:ea typeface="Arial"/>
                  <a:cs typeface="Arial"/>
                  <a:sym typeface="Arial"/>
                </a:rPr>
                <a:t>Network</a:t>
              </a:r>
              <a:endParaRPr lang="en-US" sz="1600" b="0" i="0" u="none" strike="noStrike" cap="none" baseline="0" dirty="0">
                <a:solidFill>
                  <a:schemeClr val="dk1"/>
                </a:solidFill>
                <a:latin typeface="Arial"/>
                <a:ea typeface="Arial"/>
                <a:cs typeface="Arial"/>
                <a:sym typeface="Arial"/>
              </a:endParaRPr>
            </a:p>
          </p:txBody>
        </p:sp>
      </p:grpSp>
      <p:sp>
        <p:nvSpPr>
          <p:cNvPr id="16"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1600" smtClean="0"/>
              <a:t>5</a:t>
            </a:fld>
            <a:endParaRPr lang="en-US" sz="1600" dirty="0"/>
          </a:p>
        </p:txBody>
      </p:sp>
      <p:sp>
        <p:nvSpPr>
          <p:cNvPr id="15" name="Shape 191"/>
          <p:cNvSpPr/>
          <p:nvPr/>
        </p:nvSpPr>
        <p:spPr>
          <a:xfrm>
            <a:off x="3048000" y="2590800"/>
            <a:ext cx="3581400" cy="5334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600" b="0" i="0" u="none" strike="noStrike" cap="none" baseline="0">
              <a:solidFill>
                <a:schemeClr val="dk1"/>
              </a:solidFill>
              <a:latin typeface="Calibri"/>
              <a:ea typeface="Calibri"/>
              <a:cs typeface="Calibri"/>
              <a:sym typeface="Calibri"/>
            </a:endParaRPr>
          </a:p>
        </p:txBody>
      </p:sp>
      <p:sp>
        <p:nvSpPr>
          <p:cNvPr id="5" name="TextBox 4"/>
          <p:cNvSpPr txBox="1"/>
          <p:nvPr/>
        </p:nvSpPr>
        <p:spPr>
          <a:xfrm>
            <a:off x="533400" y="2667000"/>
            <a:ext cx="1455008" cy="369332"/>
          </a:xfrm>
          <a:prstGeom prst="rect">
            <a:avLst/>
          </a:prstGeom>
          <a:noFill/>
        </p:spPr>
        <p:txBody>
          <a:bodyPr wrap="none" rtlCol="0">
            <a:spAutoFit/>
          </a:bodyPr>
          <a:lstStyle/>
          <a:p>
            <a:r>
              <a:rPr lang="en-US" sz="1800" dirty="0" smtClean="0"/>
              <a:t>Apache </a:t>
            </a:r>
            <a:r>
              <a:rPr lang="en-US" sz="1800" dirty="0" err="1" smtClean="0"/>
              <a:t>Solr</a:t>
            </a:r>
            <a:endParaRPr lang="en-US" sz="1800" dirty="0"/>
          </a:p>
        </p:txBody>
      </p:sp>
      <p:sp>
        <p:nvSpPr>
          <p:cNvPr id="20" name="Shape 191"/>
          <p:cNvSpPr/>
          <p:nvPr/>
        </p:nvSpPr>
        <p:spPr>
          <a:xfrm>
            <a:off x="3048000" y="3733800"/>
            <a:ext cx="3581400" cy="5334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600" b="0" i="0" u="none" strike="noStrike" cap="none" baseline="0">
              <a:solidFill>
                <a:schemeClr val="dk1"/>
              </a:solidFill>
              <a:latin typeface="Calibri"/>
              <a:ea typeface="Calibri"/>
              <a:cs typeface="Calibri"/>
              <a:sym typeface="Calibri"/>
            </a:endParaRPr>
          </a:p>
        </p:txBody>
      </p:sp>
      <p:sp>
        <p:nvSpPr>
          <p:cNvPr id="21" name="TextBox 20"/>
          <p:cNvSpPr txBox="1"/>
          <p:nvPr/>
        </p:nvSpPr>
        <p:spPr>
          <a:xfrm>
            <a:off x="533400" y="3657600"/>
            <a:ext cx="2519590" cy="646331"/>
          </a:xfrm>
          <a:prstGeom prst="rect">
            <a:avLst/>
          </a:prstGeom>
          <a:noFill/>
        </p:spPr>
        <p:txBody>
          <a:bodyPr wrap="none" rtlCol="0">
            <a:spAutoFit/>
          </a:bodyPr>
          <a:lstStyle/>
          <a:p>
            <a:r>
              <a:rPr lang="en-US" sz="1800" dirty="0" err="1" smtClean="0"/>
              <a:t>RAMCloud</a:t>
            </a:r>
            <a:r>
              <a:rPr lang="en-US" sz="1800" dirty="0" smtClean="0"/>
              <a:t>, </a:t>
            </a:r>
            <a:r>
              <a:rPr lang="en-US" sz="1800" dirty="0" err="1" smtClean="0"/>
              <a:t>Aerospike</a:t>
            </a:r>
            <a:r>
              <a:rPr lang="en-US" sz="1800" dirty="0" smtClean="0"/>
              <a:t>,</a:t>
            </a:r>
          </a:p>
          <a:p>
            <a:r>
              <a:rPr lang="en-US" sz="1800" dirty="0" smtClean="0"/>
              <a:t>Cassandra</a:t>
            </a:r>
            <a:endParaRPr lang="en-US" sz="1800" dirty="0"/>
          </a:p>
        </p:txBody>
      </p:sp>
      <p:sp>
        <p:nvSpPr>
          <p:cNvPr id="22" name="TextBox 21"/>
          <p:cNvSpPr txBox="1"/>
          <p:nvPr/>
        </p:nvSpPr>
        <p:spPr>
          <a:xfrm>
            <a:off x="152400" y="1752600"/>
            <a:ext cx="5181600" cy="482183"/>
          </a:xfrm>
          <a:prstGeom prst="rect">
            <a:avLst/>
          </a:prstGeom>
          <a:noFill/>
        </p:spPr>
        <p:txBody>
          <a:bodyPr wrap="square" rtlCol="0">
            <a:spAutoFit/>
          </a:bodyPr>
          <a:lstStyle/>
          <a:p>
            <a:pPr>
              <a:lnSpc>
                <a:spcPct val="140000"/>
              </a:lnSpc>
            </a:pPr>
            <a:r>
              <a:rPr lang="en-US" sz="1900" dirty="0" smtClean="0"/>
              <a:t>Set of benchmarks across the Firebox-0 stack</a:t>
            </a:r>
            <a:r>
              <a:rPr lang="en-US" sz="1900" dirty="0" smtClean="0"/>
              <a:t>:</a:t>
            </a:r>
            <a:endParaRPr lang="en-US" sz="1900" dirty="0" smtClean="0"/>
          </a:p>
        </p:txBody>
      </p:sp>
      <p:sp>
        <p:nvSpPr>
          <p:cNvPr id="25" name="Shape 191"/>
          <p:cNvSpPr/>
          <p:nvPr/>
        </p:nvSpPr>
        <p:spPr>
          <a:xfrm>
            <a:off x="3048000" y="4724400"/>
            <a:ext cx="3581400" cy="5334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600" b="0" i="0" u="none" strike="noStrike" cap="none" baseline="0">
              <a:solidFill>
                <a:schemeClr val="dk1"/>
              </a:solidFill>
              <a:latin typeface="Calibri"/>
              <a:ea typeface="Calibri"/>
              <a:cs typeface="Calibri"/>
              <a:sym typeface="Calibri"/>
            </a:endParaRPr>
          </a:p>
        </p:txBody>
      </p:sp>
      <p:sp>
        <p:nvSpPr>
          <p:cNvPr id="26" name="TextBox 25"/>
          <p:cNvSpPr txBox="1"/>
          <p:nvPr/>
        </p:nvSpPr>
        <p:spPr>
          <a:xfrm>
            <a:off x="533400" y="4648200"/>
            <a:ext cx="2263510" cy="646331"/>
          </a:xfrm>
          <a:prstGeom prst="rect">
            <a:avLst/>
          </a:prstGeom>
          <a:noFill/>
        </p:spPr>
        <p:txBody>
          <a:bodyPr wrap="none" rtlCol="0">
            <a:spAutoFit/>
          </a:bodyPr>
          <a:lstStyle/>
          <a:p>
            <a:r>
              <a:rPr lang="en-US" sz="1800" dirty="0" smtClean="0"/>
              <a:t>RDMA</a:t>
            </a:r>
          </a:p>
          <a:p>
            <a:r>
              <a:rPr lang="en-US" sz="1800" dirty="0" smtClean="0"/>
              <a:t>Latency / Bandwidth</a:t>
            </a:r>
            <a:endParaRPr lang="en-US" sz="1800" dirty="0"/>
          </a:p>
        </p:txBody>
      </p:sp>
    </p:spTree>
    <p:extLst>
      <p:ext uri="{BB962C8B-B14F-4D97-AF65-F5344CB8AC3E}">
        <p14:creationId xmlns:p14="http://schemas.microsoft.com/office/powerpoint/2010/main" val="31640460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0-#ppt_w/2"/>
                                          </p:val>
                                        </p:tav>
                                        <p:tav tm="100000">
                                          <p:val>
                                            <p:strVal val="#ppt_x"/>
                                          </p:val>
                                        </p:tav>
                                      </p:tavLst>
                                    </p:anim>
                                    <p:anim calcmode="lin" valueType="num">
                                      <p:cBhvr additive="base">
                                        <p:cTn id="18" dur="500" fill="hold"/>
                                        <p:tgtEl>
                                          <p:spTgt spid="20"/>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0-#ppt_w/2"/>
                                          </p:val>
                                        </p:tav>
                                        <p:tav tm="100000">
                                          <p:val>
                                            <p:strVal val="#ppt_x"/>
                                          </p:val>
                                        </p:tav>
                                      </p:tavLst>
                                    </p:anim>
                                    <p:anim calcmode="lin" valueType="num">
                                      <p:cBhvr additive="base">
                                        <p:cTn id="22"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0-#ppt_w/2"/>
                                          </p:val>
                                        </p:tav>
                                        <p:tav tm="100000">
                                          <p:val>
                                            <p:strVal val="#ppt_x"/>
                                          </p:val>
                                        </p:tav>
                                      </p:tavLst>
                                    </p:anim>
                                    <p:anim calcmode="lin" valueType="num">
                                      <p:cBhvr additive="base">
                                        <p:cTn id="28" dur="500" fill="hold"/>
                                        <p:tgtEl>
                                          <p:spTgt spid="2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0-#ppt_w/2"/>
                                          </p:val>
                                        </p:tav>
                                        <p:tav tm="100000">
                                          <p:val>
                                            <p:strVal val="#ppt_x"/>
                                          </p:val>
                                        </p:tav>
                                      </p:tavLst>
                                    </p:anim>
                                    <p:anim calcmode="lin" valueType="num">
                                      <p:cBhvr additive="base">
                                        <p:cTn id="32"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5" grpId="0"/>
      <p:bldP spid="20" grpId="0" animBg="1"/>
      <p:bldP spid="21" grpId="0"/>
      <p:bldP spid="25" grpId="0" animBg="1"/>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2431" y="302842"/>
            <a:ext cx="6572758" cy="553998"/>
          </a:xfrm>
          <a:prstGeom prst="rect">
            <a:avLst/>
          </a:prstGeom>
          <a:noFill/>
        </p:spPr>
        <p:txBody>
          <a:bodyPr wrap="none" rtlCol="0">
            <a:spAutoFit/>
          </a:bodyPr>
          <a:lstStyle/>
          <a:p>
            <a:r>
              <a:rPr lang="en-US" sz="3000" b="1" dirty="0" smtClean="0"/>
              <a:t>Firebox-0 Network Latency / Bandwidth</a:t>
            </a:r>
            <a:endParaRPr lang="en-US" sz="3000" b="1" dirty="0"/>
          </a:p>
        </p:txBody>
      </p:sp>
      <p:sp>
        <p:nvSpPr>
          <p:cNvPr id="17" name="TextBox 16"/>
          <p:cNvSpPr txBox="1"/>
          <p:nvPr/>
        </p:nvSpPr>
        <p:spPr>
          <a:xfrm>
            <a:off x="228600" y="4876800"/>
            <a:ext cx="4191000" cy="1781242"/>
          </a:xfrm>
          <a:prstGeom prst="rect">
            <a:avLst/>
          </a:prstGeom>
          <a:noFill/>
          <a:ln>
            <a:solidFill>
              <a:schemeClr val="tx1"/>
            </a:solidFill>
          </a:ln>
        </p:spPr>
        <p:txBody>
          <a:bodyPr wrap="none" rtlCol="0">
            <a:normAutofit/>
          </a:bodyPr>
          <a:lstStyle/>
          <a:p>
            <a:endParaRPr lang="en-US" dirty="0" smtClean="0"/>
          </a:p>
          <a:p>
            <a:r>
              <a:rPr lang="en-US" dirty="0" smtClean="0"/>
              <a:t>RDMA Ping Pong Benchmark:</a:t>
            </a:r>
          </a:p>
          <a:p>
            <a:pPr marL="412750" lvl="1" indent="-285750">
              <a:buFont typeface="Arial"/>
              <a:buChar char="•"/>
            </a:pPr>
            <a:r>
              <a:rPr lang="en-US" dirty="0" smtClean="0"/>
              <a:t>RDMA connection is setup through</a:t>
            </a:r>
          </a:p>
          <a:p>
            <a:pPr marL="127000" lvl="1"/>
            <a:r>
              <a:rPr lang="en-US" dirty="0" smtClean="0"/>
              <a:t> TCP/IP</a:t>
            </a:r>
          </a:p>
          <a:p>
            <a:pPr marL="412750" lvl="1" indent="-285750">
              <a:buFont typeface="Arial"/>
              <a:buChar char="•"/>
            </a:pPr>
            <a:r>
              <a:rPr lang="en-US" dirty="0" smtClean="0"/>
              <a:t>Sequential RDMA reads with different</a:t>
            </a:r>
          </a:p>
          <a:p>
            <a:pPr marL="127000" lvl="1"/>
            <a:r>
              <a:rPr lang="en-US" dirty="0" smtClean="0"/>
              <a:t>sizes</a:t>
            </a:r>
          </a:p>
        </p:txBody>
      </p:sp>
      <p:pic>
        <p:nvPicPr>
          <p:cNvPr id="2" name="Picture 1" descr="raw_firebox_latency_illus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990601"/>
            <a:ext cx="3824710" cy="3810000"/>
          </a:xfrm>
          <a:prstGeom prst="rect">
            <a:avLst/>
          </a:prstGeom>
        </p:spPr>
      </p:pic>
      <p:pic>
        <p:nvPicPr>
          <p:cNvPr id="3" name="Picture 2" descr="raw_firebox_bandwidth_illust.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00" y="990600"/>
            <a:ext cx="4419600" cy="3718662"/>
          </a:xfrm>
          <a:prstGeom prst="rect">
            <a:avLst/>
          </a:prstGeom>
        </p:spPr>
      </p:pic>
      <p:sp>
        <p:nvSpPr>
          <p:cNvPr id="9" name="TextBox 8"/>
          <p:cNvSpPr txBox="1"/>
          <p:nvPr/>
        </p:nvSpPr>
        <p:spPr>
          <a:xfrm>
            <a:off x="4617983" y="4876800"/>
            <a:ext cx="4068817" cy="1781242"/>
          </a:xfrm>
          <a:prstGeom prst="rect">
            <a:avLst/>
          </a:prstGeom>
          <a:noFill/>
          <a:ln>
            <a:solidFill>
              <a:schemeClr val="tx1"/>
            </a:solidFill>
          </a:ln>
        </p:spPr>
        <p:txBody>
          <a:bodyPr wrap="none" rtlCol="0">
            <a:noAutofit/>
          </a:bodyPr>
          <a:lstStyle/>
          <a:p>
            <a:endParaRPr lang="en-US" dirty="0" smtClean="0"/>
          </a:p>
          <a:p>
            <a:r>
              <a:rPr lang="en-US" dirty="0" smtClean="0"/>
              <a:t>Latency:</a:t>
            </a:r>
          </a:p>
          <a:p>
            <a:pPr marL="581025" lvl="1" indent="-290513">
              <a:buFont typeface="Wingdings" charset="2"/>
              <a:buChar char="§"/>
            </a:pPr>
            <a:r>
              <a:rPr lang="en-US" dirty="0" smtClean="0"/>
              <a:t>Latency of 1.7us for small packets</a:t>
            </a:r>
          </a:p>
          <a:p>
            <a:pPr marL="581025" lvl="1" indent="-290513">
              <a:buFont typeface="Wingdings" charset="2"/>
              <a:buChar char="§"/>
            </a:pPr>
            <a:r>
              <a:rPr lang="en-US" dirty="0" smtClean="0"/>
              <a:t>High latency for big (&gt;1MB) packets</a:t>
            </a:r>
          </a:p>
          <a:p>
            <a:pPr marL="0" lvl="1"/>
            <a:r>
              <a:rPr lang="en-US" dirty="0" smtClean="0"/>
              <a:t>Bandwidth:</a:t>
            </a:r>
          </a:p>
          <a:p>
            <a:pPr marL="581025" lvl="1" indent="-290513">
              <a:buFont typeface="Wingdings" charset="2"/>
              <a:buChar char="§"/>
            </a:pPr>
            <a:r>
              <a:rPr lang="en-US" dirty="0" smtClean="0"/>
              <a:t>Low bandwidth for small packets</a:t>
            </a:r>
          </a:p>
          <a:p>
            <a:pPr marL="581025" lvl="1" indent="-290513">
              <a:buFont typeface="Wingdings" charset="2"/>
              <a:buChar char="§"/>
            </a:pPr>
            <a:r>
              <a:rPr lang="en-US" dirty="0"/>
              <a:t>Maximum bandwidth of ~5 GB/</a:t>
            </a:r>
            <a:r>
              <a:rPr lang="en-US" dirty="0" smtClean="0"/>
              <a:t>s</a:t>
            </a:r>
            <a:endParaRPr lang="en-US" dirty="0"/>
          </a:p>
        </p:txBody>
      </p:sp>
      <p:sp>
        <p:nvSpPr>
          <p:cNvPr id="10"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1600" smtClean="0"/>
              <a:t>6</a:t>
            </a:fld>
            <a:endParaRPr lang="en-US" sz="1600" dirty="0"/>
          </a:p>
        </p:txBody>
      </p:sp>
    </p:spTree>
    <p:extLst>
      <p:ext uri="{BB962C8B-B14F-4D97-AF65-F5344CB8AC3E}">
        <p14:creationId xmlns:p14="http://schemas.microsoft.com/office/powerpoint/2010/main" val="245720935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p:nvPr/>
        </p:nvSpPr>
        <p:spPr>
          <a:xfrm>
            <a:off x="182561" y="533400"/>
            <a:ext cx="8732836" cy="762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Firebox</a:t>
            </a:r>
            <a:r>
              <a:rPr lang="en-US" sz="4400" dirty="0" smtClean="0">
                <a:solidFill>
                  <a:schemeClr val="dk1"/>
                </a:solidFill>
                <a:latin typeface="Calibri"/>
                <a:ea typeface="Calibri"/>
                <a:cs typeface="Calibri"/>
                <a:sym typeface="Calibri"/>
              </a:rPr>
              <a:t>-0 </a:t>
            </a:r>
            <a:r>
              <a:rPr lang="en-US" sz="4400" dirty="0" smtClean="0">
                <a:solidFill>
                  <a:schemeClr val="dk1"/>
                </a:solidFill>
                <a:latin typeface="Calibri"/>
                <a:ea typeface="Calibri"/>
                <a:cs typeface="Calibri"/>
                <a:sym typeface="Calibri"/>
              </a:rPr>
              <a:t>Key-value stores</a:t>
            </a:r>
            <a:endParaRPr lang="en-US" sz="4400" b="0" i="0" u="none" strike="noStrike" cap="none" baseline="0" dirty="0">
              <a:solidFill>
                <a:schemeClr val="dk1"/>
              </a:solidFill>
              <a:latin typeface="Calibri"/>
              <a:ea typeface="Calibri"/>
              <a:cs typeface="Calibri"/>
              <a:sym typeface="Calibri"/>
            </a:endParaRPr>
          </a:p>
        </p:txBody>
      </p:sp>
      <p:grpSp>
        <p:nvGrpSpPr>
          <p:cNvPr id="176" name="Shape 176"/>
          <p:cNvGrpSpPr/>
          <p:nvPr/>
        </p:nvGrpSpPr>
        <p:grpSpPr>
          <a:xfrm>
            <a:off x="533400" y="2057400"/>
            <a:ext cx="8168002" cy="2935375"/>
            <a:chOff x="685800" y="2382740"/>
            <a:chExt cx="8168002" cy="2320601"/>
          </a:xfrm>
        </p:grpSpPr>
        <p:sp>
          <p:nvSpPr>
            <p:cNvPr id="177" name="Shape 177"/>
            <p:cNvSpPr/>
            <p:nvPr/>
          </p:nvSpPr>
          <p:spPr>
            <a:xfrm>
              <a:off x="685800" y="4283455"/>
              <a:ext cx="7109232" cy="419886"/>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a:solidFill>
                    <a:schemeClr val="dk1"/>
                  </a:solidFill>
                  <a:latin typeface="Arial"/>
                  <a:ea typeface="Arial"/>
                  <a:cs typeface="Arial"/>
                  <a:sym typeface="Arial"/>
                </a:rPr>
                <a:t>“WSC Executive” (</a:t>
              </a:r>
              <a:r>
                <a:rPr lang="en-US" sz="1600" b="1" i="0" u="none" strike="noStrike" cap="none" baseline="0">
                  <a:solidFill>
                    <a:schemeClr val="dk1"/>
                  </a:solidFill>
                  <a:latin typeface="Arial"/>
                  <a:ea typeface="Arial"/>
                  <a:cs typeface="Arial"/>
                  <a:sym typeface="Arial"/>
                </a:rPr>
                <a:t>Xen</a:t>
              </a:r>
              <a:r>
                <a:rPr lang="en-US" sz="1600" b="0" i="0" u="none" strike="noStrike" cap="none" baseline="0">
                  <a:solidFill>
                    <a:schemeClr val="dk1"/>
                  </a:solidFill>
                  <a:latin typeface="Arial"/>
                  <a:ea typeface="Arial"/>
                  <a:cs typeface="Arial"/>
                  <a:sym typeface="Arial"/>
                </a:rPr>
                <a:t> + resource partitioning)</a:t>
              </a:r>
            </a:p>
          </p:txBody>
        </p:sp>
        <p:sp>
          <p:nvSpPr>
            <p:cNvPr id="178" name="Shape 178"/>
            <p:cNvSpPr/>
            <p:nvPr/>
          </p:nvSpPr>
          <p:spPr>
            <a:xfrm>
              <a:off x="685800" y="3762551"/>
              <a:ext cx="4648200" cy="419886"/>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a:solidFill>
                    <a:schemeClr val="dk1"/>
                  </a:solidFill>
                  <a:latin typeface="Arial"/>
                  <a:ea typeface="Arial"/>
                  <a:cs typeface="Arial"/>
                  <a:sym typeface="Arial"/>
                </a:rPr>
                <a:t>Bulk Memory API (</a:t>
              </a:r>
              <a:r>
                <a:rPr lang="en-US" sz="1600" b="1" i="0" u="none" strike="noStrike" cap="none" baseline="0">
                  <a:solidFill>
                    <a:schemeClr val="dk1"/>
                  </a:solidFill>
                  <a:latin typeface="Arial"/>
                  <a:ea typeface="Arial"/>
                  <a:cs typeface="Arial"/>
                  <a:sym typeface="Arial"/>
                </a:rPr>
                <a:t>RAMCloud</a:t>
              </a:r>
              <a:r>
                <a:rPr lang="en-US" sz="1600" b="0" i="0" u="none" strike="noStrike" cap="none" baseline="0">
                  <a:solidFill>
                    <a:schemeClr val="dk1"/>
                  </a:solidFill>
                  <a:latin typeface="Arial"/>
                  <a:ea typeface="Arial"/>
                  <a:cs typeface="Arial"/>
                  <a:sym typeface="Arial"/>
                </a:rPr>
                <a:t> + transactions)</a:t>
              </a:r>
            </a:p>
          </p:txBody>
        </p:sp>
        <p:sp>
          <p:nvSpPr>
            <p:cNvPr id="180" name="Shape 180"/>
            <p:cNvSpPr/>
            <p:nvPr/>
          </p:nvSpPr>
          <p:spPr>
            <a:xfrm>
              <a:off x="685800" y="2503222"/>
              <a:ext cx="4648200" cy="557989"/>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dirty="0" smtClean="0">
                  <a:solidFill>
                    <a:schemeClr val="dk1"/>
                  </a:solidFill>
                  <a:latin typeface="Arial"/>
                  <a:ea typeface="Arial"/>
                  <a:cs typeface="Arial"/>
                  <a:sym typeface="Arial"/>
                </a:rPr>
                <a:t>Interactive Applications</a:t>
              </a:r>
              <a:endParaRPr lang="en-US" sz="1600" b="0" i="0" u="none" strike="noStrike" cap="none" baseline="0" dirty="0">
                <a:solidFill>
                  <a:schemeClr val="dk1"/>
                </a:solidFill>
                <a:latin typeface="Arial"/>
                <a:ea typeface="Arial"/>
                <a:cs typeface="Arial"/>
                <a:sym typeface="Arial"/>
              </a:endParaRPr>
            </a:p>
          </p:txBody>
        </p:sp>
        <p:sp>
          <p:nvSpPr>
            <p:cNvPr id="185" name="Shape 185"/>
            <p:cNvSpPr/>
            <p:nvPr/>
          </p:nvSpPr>
          <p:spPr>
            <a:xfrm>
              <a:off x="685802" y="3203392"/>
              <a:ext cx="4648198" cy="419886"/>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a:solidFill>
                    <a:schemeClr val="dk1"/>
                  </a:solidFill>
                  <a:latin typeface="Arial"/>
                  <a:ea typeface="Arial"/>
                  <a:cs typeface="Arial"/>
                  <a:sym typeface="Arial"/>
                </a:rPr>
                <a:t>Cluster Manager (</a:t>
              </a:r>
              <a:r>
                <a:rPr lang="en-US" sz="1600" b="1" i="0" u="none" strike="noStrike" cap="none" baseline="0">
                  <a:solidFill>
                    <a:schemeClr val="dk1"/>
                  </a:solidFill>
                  <a:latin typeface="Arial"/>
                  <a:ea typeface="Arial"/>
                  <a:cs typeface="Arial"/>
                  <a:sym typeface="Arial"/>
                </a:rPr>
                <a:t>Mesos</a:t>
              </a:r>
              <a:r>
                <a:rPr lang="en-US" sz="1600" b="0" i="0" u="none" strike="noStrike" cap="none" baseline="0">
                  <a:solidFill>
                    <a:schemeClr val="dk1"/>
                  </a:solidFill>
                  <a:latin typeface="Arial"/>
                  <a:ea typeface="Arial"/>
                  <a:cs typeface="Arial"/>
                  <a:sym typeface="Arial"/>
                </a:rPr>
                <a:t> + interactive)</a:t>
              </a:r>
            </a:p>
          </p:txBody>
        </p:sp>
        <p:sp>
          <p:nvSpPr>
            <p:cNvPr id="187" name="Shape 187"/>
            <p:cNvSpPr/>
            <p:nvPr/>
          </p:nvSpPr>
          <p:spPr>
            <a:xfrm>
              <a:off x="5638800" y="2534263"/>
              <a:ext cx="188886" cy="186018"/>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Calibri"/>
                <a:buNone/>
              </a:pPr>
              <a:endParaRPr sz="1600" b="0" i="0" u="none" strike="noStrike" cap="none" baseline="0">
                <a:solidFill>
                  <a:schemeClr val="dk1"/>
                </a:solidFill>
                <a:latin typeface="Arial"/>
                <a:ea typeface="Arial"/>
                <a:cs typeface="Arial"/>
                <a:sym typeface="Arial"/>
              </a:endParaRPr>
            </a:p>
          </p:txBody>
        </p:sp>
        <p:sp>
          <p:nvSpPr>
            <p:cNvPr id="188" name="Shape 188"/>
            <p:cNvSpPr/>
            <p:nvPr/>
          </p:nvSpPr>
          <p:spPr>
            <a:xfrm>
              <a:off x="5816268" y="2382740"/>
              <a:ext cx="3037534" cy="714574"/>
            </a:xfrm>
            <a:prstGeom prst="rect">
              <a:avLst/>
            </a:prstGeom>
            <a:noFill/>
            <a:ln>
              <a:noFill/>
            </a:ln>
          </p:spPr>
          <p:txBody>
            <a:bodyPr lIns="91425" tIns="45700" rIns="91425" bIns="45700" anchor="ctr" anchorCtr="0">
              <a:noAutofit/>
            </a:bodyPr>
            <a:lstStyle/>
            <a:p>
              <a:pPr marL="0" marR="0" lvl="0" indent="0" algn="l" rtl="0">
                <a:lnSpc>
                  <a:spcPct val="130000"/>
                </a:lnSpc>
                <a:spcBef>
                  <a:spcPts val="0"/>
                </a:spcBef>
                <a:spcAft>
                  <a:spcPts val="0"/>
                </a:spcAft>
                <a:buClr>
                  <a:schemeClr val="dk1"/>
                </a:buClr>
                <a:buSzPct val="25000"/>
                <a:buFont typeface="Arial"/>
                <a:buNone/>
              </a:pPr>
              <a:r>
                <a:rPr lang="en-US" sz="1600" b="0" i="0" u="none" strike="noStrike" cap="none" baseline="0" dirty="0">
                  <a:solidFill>
                    <a:schemeClr val="dk1"/>
                  </a:solidFill>
                  <a:latin typeface="Arial"/>
                  <a:ea typeface="Arial"/>
                  <a:cs typeface="Arial"/>
                  <a:sym typeface="Arial"/>
                </a:rPr>
                <a:t>New component</a:t>
              </a:r>
            </a:p>
            <a:p>
              <a:pPr marL="0" marR="0" lvl="0" indent="0" algn="l" rtl="0">
                <a:lnSpc>
                  <a:spcPct val="130000"/>
                </a:lnSpc>
                <a:spcBef>
                  <a:spcPts val="0"/>
                </a:spcBef>
                <a:spcAft>
                  <a:spcPts val="0"/>
                </a:spcAft>
                <a:buClr>
                  <a:schemeClr val="dk1"/>
                </a:buClr>
                <a:buSzPct val="25000"/>
                <a:buFont typeface="Arial"/>
                <a:buNone/>
              </a:pPr>
              <a:r>
                <a:rPr lang="en-US" sz="1600" b="0" i="0" u="none" strike="noStrike" cap="none" baseline="0" dirty="0">
                  <a:solidFill>
                    <a:schemeClr val="dk1"/>
                  </a:solidFill>
                  <a:latin typeface="Arial"/>
                  <a:ea typeface="Arial"/>
                  <a:cs typeface="Arial"/>
                  <a:sym typeface="Arial"/>
                </a:rPr>
                <a:t>Modified existing </a:t>
              </a:r>
              <a:r>
                <a:rPr lang="en-US" sz="1600" b="0" i="0" u="none" strike="noStrike" cap="none" baseline="0" dirty="0" smtClean="0">
                  <a:solidFill>
                    <a:schemeClr val="dk1"/>
                  </a:solidFill>
                  <a:latin typeface="Arial"/>
                  <a:ea typeface="Arial"/>
                  <a:cs typeface="Arial"/>
                  <a:sym typeface="Arial"/>
                </a:rPr>
                <a:t>component</a:t>
              </a:r>
              <a:endParaRPr lang="en-US" sz="1600" b="0" i="0" u="none" strike="noStrike" cap="none" baseline="0" dirty="0">
                <a:solidFill>
                  <a:schemeClr val="dk1"/>
                </a:solidFill>
                <a:latin typeface="Arial"/>
                <a:ea typeface="Arial"/>
                <a:cs typeface="Arial"/>
                <a:sym typeface="Arial"/>
              </a:endParaRPr>
            </a:p>
          </p:txBody>
        </p:sp>
        <p:sp>
          <p:nvSpPr>
            <p:cNvPr id="189" name="Shape 189"/>
            <p:cNvSpPr/>
            <p:nvPr/>
          </p:nvSpPr>
          <p:spPr>
            <a:xfrm>
              <a:off x="5642880" y="2779363"/>
              <a:ext cx="188886" cy="186018"/>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Calibri"/>
                <a:buNone/>
              </a:pPr>
              <a:endParaRPr sz="1600" b="0" i="0" u="none" strike="noStrike" cap="none" baseline="0">
                <a:solidFill>
                  <a:schemeClr val="dk1"/>
                </a:solidFill>
                <a:latin typeface="Arial"/>
                <a:ea typeface="Arial"/>
                <a:cs typeface="Arial"/>
                <a:sym typeface="Arial"/>
              </a:endParaRPr>
            </a:p>
          </p:txBody>
        </p:sp>
      </p:grpSp>
      <p:sp>
        <p:nvSpPr>
          <p:cNvPr id="19" name="Shape 178"/>
          <p:cNvSpPr/>
          <p:nvPr/>
        </p:nvSpPr>
        <p:spPr>
          <a:xfrm>
            <a:off x="533400" y="5181599"/>
            <a:ext cx="7086600" cy="53112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dirty="0" smtClean="0">
                <a:solidFill>
                  <a:schemeClr val="dk1"/>
                </a:solidFill>
                <a:latin typeface="Arial"/>
                <a:ea typeface="Arial"/>
                <a:cs typeface="Arial"/>
                <a:sym typeface="Arial"/>
              </a:rPr>
              <a:t>Network</a:t>
            </a:r>
            <a:r>
              <a:rPr lang="en-US" sz="1600" b="0" i="0" u="none" strike="noStrike" cap="none" dirty="0" smtClean="0">
                <a:solidFill>
                  <a:schemeClr val="dk1"/>
                </a:solidFill>
                <a:latin typeface="Arial"/>
                <a:ea typeface="Arial"/>
                <a:cs typeface="Arial"/>
                <a:sym typeface="Arial"/>
              </a:rPr>
              <a:t> (Ethernet + </a:t>
            </a:r>
            <a:r>
              <a:rPr lang="en-US" sz="1600" b="0" i="0" u="none" strike="noStrike" cap="none" dirty="0" err="1" smtClean="0">
                <a:solidFill>
                  <a:schemeClr val="dk1"/>
                </a:solidFill>
                <a:latin typeface="Arial"/>
                <a:ea typeface="Arial"/>
                <a:cs typeface="Arial"/>
                <a:sym typeface="Arial"/>
              </a:rPr>
              <a:t>Infiniband</a:t>
            </a:r>
            <a:r>
              <a:rPr lang="en-US" sz="1600" b="0" i="0" u="none" strike="noStrike" cap="none" baseline="0" dirty="0" smtClean="0">
                <a:solidFill>
                  <a:schemeClr val="dk1"/>
                </a:solidFill>
                <a:latin typeface="Arial"/>
                <a:ea typeface="Arial"/>
                <a:cs typeface="Arial"/>
                <a:sym typeface="Arial"/>
              </a:rPr>
              <a:t>)</a:t>
            </a:r>
            <a:endParaRPr lang="en-US" sz="1600" b="0" i="0" u="none" strike="noStrike" cap="none" baseline="0" dirty="0">
              <a:solidFill>
                <a:schemeClr val="dk1"/>
              </a:solidFill>
              <a:latin typeface="Arial"/>
              <a:ea typeface="Arial"/>
              <a:cs typeface="Arial"/>
              <a:sym typeface="Arial"/>
            </a:endParaRPr>
          </a:p>
        </p:txBody>
      </p:sp>
      <p:sp>
        <p:nvSpPr>
          <p:cNvPr id="15" name="Shape 307"/>
          <p:cNvSpPr/>
          <p:nvPr/>
        </p:nvSpPr>
        <p:spPr>
          <a:xfrm>
            <a:off x="457200" y="3733800"/>
            <a:ext cx="4800600" cy="6096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1600" smtClean="0"/>
              <a:t>7</a:t>
            </a:fld>
            <a:endParaRPr lang="en-US" sz="1600" dirty="0"/>
          </a:p>
        </p:txBody>
      </p:sp>
    </p:spTree>
    <p:extLst>
      <p:ext uri="{BB962C8B-B14F-4D97-AF65-F5344CB8AC3E}">
        <p14:creationId xmlns:p14="http://schemas.microsoft.com/office/powerpoint/2010/main" val="32844397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Shape 313"/>
          <p:cNvSpPr txBox="1"/>
          <p:nvPr/>
        </p:nvSpPr>
        <p:spPr>
          <a:xfrm>
            <a:off x="2007067" y="665203"/>
            <a:ext cx="5129867" cy="55399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000" b="1" i="0" u="none" strike="noStrike" cap="none" baseline="0" dirty="0">
                <a:solidFill>
                  <a:schemeClr val="dk1"/>
                </a:solidFill>
                <a:latin typeface="Calibri"/>
                <a:ea typeface="Calibri"/>
                <a:cs typeface="Calibri"/>
                <a:sym typeface="Calibri"/>
              </a:rPr>
              <a:t>Benchmark of Key-value stores</a:t>
            </a:r>
          </a:p>
        </p:txBody>
      </p:sp>
      <p:sp>
        <p:nvSpPr>
          <p:cNvPr id="314" name="Shape 314"/>
          <p:cNvSpPr txBox="1"/>
          <p:nvPr/>
        </p:nvSpPr>
        <p:spPr>
          <a:xfrm>
            <a:off x="491764" y="1224426"/>
            <a:ext cx="6899635" cy="1200329"/>
          </a:xfrm>
          <a:prstGeom prst="rect">
            <a:avLst/>
          </a:prstGeom>
          <a:noFill/>
          <a:ln>
            <a:noFill/>
          </a:ln>
        </p:spPr>
        <p:txBody>
          <a:bodyPr lIns="91425" tIns="45700" rIns="91425" bIns="45700" anchor="t" anchorCtr="0">
            <a:noAutofit/>
          </a:bodyPr>
          <a:lstStyle/>
          <a:p>
            <a:pPr marL="0" marR="0" lvl="0" indent="0" algn="l" rtl="0">
              <a:lnSpc>
                <a:spcPct val="120000"/>
              </a:lnSpc>
              <a:spcBef>
                <a:spcPts val="0"/>
              </a:spcBef>
              <a:buSzPct val="25000"/>
              <a:buNone/>
            </a:pPr>
            <a:r>
              <a:rPr lang="en-US" sz="1800" b="0" i="0" u="none" strike="noStrike" cap="none" baseline="0" dirty="0">
                <a:solidFill>
                  <a:schemeClr val="dk1"/>
                </a:solidFill>
                <a:latin typeface="Calibri"/>
                <a:ea typeface="Calibri"/>
                <a:cs typeface="Calibri"/>
                <a:sym typeface="Calibri"/>
              </a:rPr>
              <a:t>Key-value stores benchmarked:</a:t>
            </a:r>
          </a:p>
          <a:p>
            <a:pPr marL="342900" marR="0" lvl="0" indent="-342900" algn="l" rtl="0">
              <a:lnSpc>
                <a:spcPct val="120000"/>
              </a:lnSpc>
              <a:spcBef>
                <a:spcPts val="0"/>
              </a:spcBef>
              <a:buClr>
                <a:schemeClr val="dk1"/>
              </a:buClr>
              <a:buSzPct val="100000"/>
              <a:buFont typeface="Calibri"/>
              <a:buAutoNum type="arabicParenR"/>
            </a:pPr>
            <a:r>
              <a:rPr lang="en-US" sz="1800" b="0" i="0" u="none" strike="noStrike" cap="none" baseline="0" dirty="0" err="1">
                <a:solidFill>
                  <a:schemeClr val="dk1"/>
                </a:solidFill>
                <a:latin typeface="Calibri"/>
                <a:ea typeface="Calibri"/>
                <a:cs typeface="Calibri"/>
                <a:sym typeface="Calibri"/>
              </a:rPr>
              <a:t>RAMCloud</a:t>
            </a:r>
            <a:r>
              <a:rPr lang="en-US" sz="1800" b="0" i="0" u="none" strike="noStrike" cap="none" baseline="0" dirty="0">
                <a:solidFill>
                  <a:schemeClr val="dk1"/>
                </a:solidFill>
                <a:latin typeface="Calibri"/>
                <a:ea typeface="Calibri"/>
                <a:cs typeface="Calibri"/>
                <a:sym typeface="Calibri"/>
              </a:rPr>
              <a:t> (RAM storage system with low-latency RPCs)</a:t>
            </a:r>
          </a:p>
          <a:p>
            <a:pPr marL="342900" marR="0" lvl="0" indent="-342900" algn="l" rtl="0">
              <a:lnSpc>
                <a:spcPct val="120000"/>
              </a:lnSpc>
              <a:spcBef>
                <a:spcPts val="0"/>
              </a:spcBef>
              <a:buClr>
                <a:schemeClr val="dk1"/>
              </a:buClr>
              <a:buSzPct val="100000"/>
              <a:buFont typeface="Calibri"/>
              <a:buAutoNum type="arabicParenR"/>
            </a:pPr>
            <a:r>
              <a:rPr lang="en-US" sz="1800" b="0" i="0" u="none" strike="noStrike" cap="none" baseline="0" dirty="0" err="1">
                <a:solidFill>
                  <a:schemeClr val="dk1"/>
                </a:solidFill>
                <a:latin typeface="Calibri"/>
                <a:ea typeface="Calibri"/>
                <a:cs typeface="Calibri"/>
                <a:sym typeface="Calibri"/>
              </a:rPr>
              <a:t>Aerospike</a:t>
            </a:r>
            <a:r>
              <a:rPr lang="en-US" sz="1800" b="0" i="0" u="none" strike="noStrike" cap="none" baseline="0" dirty="0">
                <a:solidFill>
                  <a:schemeClr val="dk1"/>
                </a:solidFill>
                <a:latin typeface="Calibri"/>
                <a:ea typeface="Calibri"/>
                <a:cs typeface="Calibri"/>
                <a:sym typeface="Calibri"/>
              </a:rPr>
              <a:t> (flash-optimized key-value store)</a:t>
            </a:r>
          </a:p>
          <a:p>
            <a:pPr marL="342900" marR="0" lvl="0" indent="-342900" algn="l" rtl="0">
              <a:lnSpc>
                <a:spcPct val="120000"/>
              </a:lnSpc>
              <a:spcBef>
                <a:spcPts val="0"/>
              </a:spcBef>
              <a:buClr>
                <a:schemeClr val="dk1"/>
              </a:buClr>
              <a:buSzPct val="100000"/>
              <a:buFont typeface="Calibri"/>
              <a:buAutoNum type="arabicParenR"/>
            </a:pPr>
            <a:r>
              <a:rPr lang="en-US" sz="1800" b="0" i="0" u="none" strike="noStrike" cap="none" baseline="0" dirty="0">
                <a:solidFill>
                  <a:schemeClr val="dk1"/>
                </a:solidFill>
                <a:latin typeface="Calibri"/>
                <a:ea typeface="Calibri"/>
                <a:cs typeface="Calibri"/>
                <a:sym typeface="Calibri"/>
              </a:rPr>
              <a:t>Cassandra (semi-structured and scalable key-value store)</a:t>
            </a:r>
          </a:p>
        </p:txBody>
      </p:sp>
      <p:graphicFrame>
        <p:nvGraphicFramePr>
          <p:cNvPr id="315" name="Shape 315"/>
          <p:cNvGraphicFramePr/>
          <p:nvPr/>
        </p:nvGraphicFramePr>
        <p:xfrm>
          <a:off x="265988" y="2920435"/>
          <a:ext cx="8680450" cy="3277269"/>
        </p:xfrm>
        <a:graphic>
          <a:graphicData uri="http://schemas.openxmlformats.org/drawingml/2006/table">
            <a:tbl>
              <a:tblPr firstRow="1" bandRow="1">
                <a:noFill/>
                <a:tableStyleId>{A57A9DBF-F08C-44C9-85AC-3413EA7D7155}</a:tableStyleId>
              </a:tblPr>
              <a:tblGrid>
                <a:gridCol w="1237775"/>
                <a:gridCol w="3167000"/>
                <a:gridCol w="3069150"/>
                <a:gridCol w="1206525"/>
              </a:tblGrid>
              <a:tr h="522675">
                <a:tc>
                  <a:txBody>
                    <a:bodyPr/>
                    <a:lstStyle/>
                    <a:p>
                      <a:pPr marL="0" marR="0" lvl="0" indent="0" algn="l" rtl="0">
                        <a:spcBef>
                          <a:spcPts val="0"/>
                        </a:spcBef>
                        <a:buSzPct val="25000"/>
                        <a:buNone/>
                      </a:pPr>
                      <a:r>
                        <a:rPr lang="en-US" sz="2000" u="none" strike="noStrike" cap="none" baseline="0"/>
                        <a:t>Name</a:t>
                      </a:r>
                    </a:p>
                  </a:txBody>
                  <a:tcPr marL="91450" marR="91450" marT="45725" marB="45725" anchor="ctr"/>
                </a:tc>
                <a:tc>
                  <a:txBody>
                    <a:bodyPr/>
                    <a:lstStyle/>
                    <a:p>
                      <a:pPr marL="0" marR="0" lvl="0" indent="0" algn="l" rtl="0">
                        <a:spcBef>
                          <a:spcPts val="0"/>
                        </a:spcBef>
                        <a:buSzPct val="25000"/>
                        <a:buNone/>
                      </a:pPr>
                      <a:r>
                        <a:rPr lang="en-US" sz="2000" u="none" strike="noStrike" cap="none" baseline="0"/>
                        <a:t>Atomicity / Consistency</a:t>
                      </a:r>
                    </a:p>
                  </a:txBody>
                  <a:tcPr marL="91450" marR="91450" marT="45725" marB="45725" anchor="ctr"/>
                </a:tc>
                <a:tc>
                  <a:txBody>
                    <a:bodyPr/>
                    <a:lstStyle/>
                    <a:p>
                      <a:pPr marL="0" marR="0" lvl="0" indent="0" algn="l" rtl="0">
                        <a:spcBef>
                          <a:spcPts val="0"/>
                        </a:spcBef>
                        <a:buSzPct val="25000"/>
                        <a:buNone/>
                      </a:pPr>
                      <a:r>
                        <a:rPr lang="en-US" sz="2000" u="none" strike="noStrike" cap="none" baseline="0"/>
                        <a:t>Durability / Replication</a:t>
                      </a:r>
                    </a:p>
                  </a:txBody>
                  <a:tcPr marL="91450" marR="91450" marT="45725" marB="45725" anchor="ctr"/>
                </a:tc>
                <a:tc>
                  <a:txBody>
                    <a:bodyPr/>
                    <a:lstStyle/>
                    <a:p>
                      <a:pPr marL="0" marR="0" lvl="0" indent="0" algn="l" rtl="0">
                        <a:spcBef>
                          <a:spcPts val="0"/>
                        </a:spcBef>
                        <a:buSzPct val="25000"/>
                        <a:buNone/>
                      </a:pPr>
                      <a:r>
                        <a:rPr lang="en-US" sz="2000" u="none" strike="noStrike" cap="none" baseline="0"/>
                        <a:t>Latency</a:t>
                      </a:r>
                    </a:p>
                  </a:txBody>
                  <a:tcPr marL="91450" marR="91450" marT="45725" marB="45725" anchor="ctr"/>
                </a:tc>
              </a:tr>
              <a:tr h="925775">
                <a:tc>
                  <a:txBody>
                    <a:bodyPr/>
                    <a:lstStyle/>
                    <a:p>
                      <a:pPr marL="0" marR="0" lvl="0" indent="0" algn="l" rtl="0">
                        <a:spcBef>
                          <a:spcPts val="0"/>
                        </a:spcBef>
                        <a:buSzPct val="25000"/>
                        <a:buNone/>
                      </a:pPr>
                      <a:r>
                        <a:rPr lang="en-US" sz="1800" b="1" u="none" strike="noStrike" cap="none" baseline="0"/>
                        <a:t>RAMCloud</a:t>
                      </a:r>
                    </a:p>
                  </a:txBody>
                  <a:tcPr marL="91450" marR="91450" marT="45725" marB="45725" anchor="ctr"/>
                </a:tc>
                <a:tc>
                  <a:txBody>
                    <a:bodyPr/>
                    <a:lstStyle/>
                    <a:p>
                      <a:pPr marL="0" marR="0" lvl="0" indent="0" algn="l" rtl="0">
                        <a:spcBef>
                          <a:spcPts val="0"/>
                        </a:spcBef>
                        <a:buSzPct val="25000"/>
                        <a:buNone/>
                      </a:pPr>
                      <a:r>
                        <a:rPr lang="en-US" sz="1800" u="none" strike="noStrike" cap="none" baseline="0"/>
                        <a:t>Atomic single-key updates.</a:t>
                      </a:r>
                    </a:p>
                    <a:p>
                      <a:pPr marL="0" marR="0" lvl="0" indent="0" algn="l" rtl="0">
                        <a:spcBef>
                          <a:spcPts val="0"/>
                        </a:spcBef>
                        <a:buSzPct val="25000"/>
                        <a:buNone/>
                      </a:pPr>
                      <a:r>
                        <a:rPr lang="en-US" sz="1800" u="none" strike="noStrike" cap="none" baseline="0"/>
                        <a:t>Supports conditional updates</a:t>
                      </a:r>
                    </a:p>
                  </a:txBody>
                  <a:tcPr marL="91450" marR="91450" marT="45725" marB="45725" anchor="ctr"/>
                </a:tc>
                <a:tc>
                  <a:txBody>
                    <a:bodyPr/>
                    <a:lstStyle/>
                    <a:p>
                      <a:pPr marL="0" marR="0" lvl="0" indent="0" algn="l" rtl="0">
                        <a:spcBef>
                          <a:spcPts val="0"/>
                        </a:spcBef>
                        <a:buSzPct val="25000"/>
                        <a:buNone/>
                      </a:pPr>
                      <a:r>
                        <a:rPr lang="en-US" sz="1800" u="none" strike="noStrike" cap="none" baseline="0"/>
                        <a:t>Data is replicated to other nodes (RAM) and written to disk asynchronously</a:t>
                      </a:r>
                    </a:p>
                  </a:txBody>
                  <a:tcPr marL="91450" marR="91450" marT="45725" marB="45725" anchor="ctr"/>
                </a:tc>
                <a:tc>
                  <a:txBody>
                    <a:bodyPr/>
                    <a:lstStyle/>
                    <a:p>
                      <a:pPr marL="0" marR="0" lvl="0" indent="0" algn="l" rtl="0">
                        <a:spcBef>
                          <a:spcPts val="0"/>
                        </a:spcBef>
                        <a:buSzPct val="25000"/>
                        <a:buNone/>
                      </a:pPr>
                      <a:r>
                        <a:rPr lang="en-US" sz="1800" u="none" strike="noStrike" cap="none" baseline="0"/>
                        <a:t>Ultra-low</a:t>
                      </a:r>
                    </a:p>
                  </a:txBody>
                  <a:tcPr marL="91450" marR="91450" marT="45725" marB="45725" anchor="ctr"/>
                </a:tc>
              </a:tr>
              <a:tr h="526450">
                <a:tc>
                  <a:txBody>
                    <a:bodyPr/>
                    <a:lstStyle/>
                    <a:p>
                      <a:pPr marL="0" marR="0" lvl="0" indent="0" algn="l" rtl="0">
                        <a:spcBef>
                          <a:spcPts val="0"/>
                        </a:spcBef>
                        <a:buSzPct val="25000"/>
                        <a:buNone/>
                      </a:pPr>
                      <a:r>
                        <a:rPr lang="en-US" sz="1800" b="1" u="none" strike="noStrike" cap="none" baseline="0"/>
                        <a:t>Aerospike</a:t>
                      </a:r>
                    </a:p>
                  </a:txBody>
                  <a:tcPr marL="91450" marR="91450" marT="45725" marB="45725" anchor="ctr"/>
                </a:tc>
                <a:tc>
                  <a:txBody>
                    <a:bodyPr/>
                    <a:lstStyle/>
                    <a:p>
                      <a:pPr marL="0" marR="0" lvl="0" indent="0" algn="l" rtl="0">
                        <a:spcBef>
                          <a:spcPts val="0"/>
                        </a:spcBef>
                        <a:buSzPct val="25000"/>
                        <a:buNone/>
                      </a:pPr>
                      <a:r>
                        <a:rPr lang="en-US" sz="1800" u="none" strike="noStrike" cap="none" baseline="0"/>
                        <a:t>Atomic single-key update. Supports atomic multi-key reads</a:t>
                      </a:r>
                    </a:p>
                  </a:txBody>
                  <a:tcPr marL="91450" marR="91450" marT="45725" marB="45725" anchor="ctr"/>
                </a:tc>
                <a:tc>
                  <a:txBody>
                    <a:bodyPr/>
                    <a:lstStyle/>
                    <a:p>
                      <a:pPr marL="0" marR="0" lvl="0" indent="0" algn="l" rtl="0">
                        <a:spcBef>
                          <a:spcPts val="0"/>
                        </a:spcBef>
                        <a:buSzPct val="25000"/>
                        <a:buNone/>
                      </a:pPr>
                      <a:r>
                        <a:rPr lang="en-US" sz="1800" u="none" strike="noStrike" cap="none" baseline="0"/>
                        <a:t>Data is replicated and written to disk sync/asynchronously</a:t>
                      </a:r>
                    </a:p>
                  </a:txBody>
                  <a:tcPr marL="91450" marR="91450" marT="45725" marB="45725" anchor="ctr"/>
                </a:tc>
                <a:tc>
                  <a:txBody>
                    <a:bodyPr/>
                    <a:lstStyle/>
                    <a:p>
                      <a:pPr marL="0" marR="0" lvl="0" indent="0" algn="l" rtl="0">
                        <a:spcBef>
                          <a:spcPts val="0"/>
                        </a:spcBef>
                        <a:buSzPct val="25000"/>
                        <a:buNone/>
                      </a:pPr>
                      <a:r>
                        <a:rPr lang="en-US" sz="1800" u="none" strike="noStrike" cap="none" baseline="0"/>
                        <a:t>Low</a:t>
                      </a:r>
                    </a:p>
                  </a:txBody>
                  <a:tcPr marL="91450" marR="91450" marT="45725" marB="45725" anchor="ctr"/>
                </a:tc>
              </a:tr>
              <a:tr h="526450">
                <a:tc>
                  <a:txBody>
                    <a:bodyPr/>
                    <a:lstStyle/>
                    <a:p>
                      <a:pPr marL="0" marR="0" lvl="0" indent="0" algn="l" rtl="0">
                        <a:spcBef>
                          <a:spcPts val="0"/>
                        </a:spcBef>
                        <a:buSzPct val="25000"/>
                        <a:buNone/>
                      </a:pPr>
                      <a:r>
                        <a:rPr lang="en-US" sz="1800" b="1" u="none" strike="noStrike" cap="none" baseline="0"/>
                        <a:t>Cassandra</a:t>
                      </a:r>
                    </a:p>
                  </a:txBody>
                  <a:tcPr marL="91450" marR="91450" marT="45725" marB="45725" anchor="ctr"/>
                </a:tc>
                <a:tc>
                  <a:txBody>
                    <a:bodyPr/>
                    <a:lstStyle/>
                    <a:p>
                      <a:pPr marL="0" marR="0" lvl="0" indent="0" algn="l" rtl="0">
                        <a:spcBef>
                          <a:spcPts val="0"/>
                        </a:spcBef>
                        <a:buSzPct val="25000"/>
                        <a:buNone/>
                      </a:pPr>
                      <a:r>
                        <a:rPr lang="en-US" sz="1800" u="none" strike="noStrike" cap="none" baseline="0"/>
                        <a:t>Tunable / linearizable consistency</a:t>
                      </a:r>
                    </a:p>
                    <a:p>
                      <a:pPr marL="0" marR="0" lvl="0" indent="0" algn="l" rtl="0">
                        <a:spcBef>
                          <a:spcPts val="0"/>
                        </a:spcBef>
                        <a:buSzPct val="25000"/>
                        <a:buNone/>
                      </a:pPr>
                      <a:r>
                        <a:rPr lang="en-US" sz="1800" u="none" strike="noStrike" cap="none" baseline="0"/>
                        <a:t>No atomic writes across replicas</a:t>
                      </a:r>
                    </a:p>
                  </a:txBody>
                  <a:tcPr marL="91450" marR="91450" marT="45725" marB="45725" anchor="ctr"/>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u="none" strike="noStrike" cap="none" baseline="0"/>
                        <a:t>Data is replicated and written to disk sync/asynchronously</a:t>
                      </a:r>
                    </a:p>
                  </a:txBody>
                  <a:tcPr marL="91450" marR="91450" marT="45725" marB="45725" anchor="ctr"/>
                </a:tc>
                <a:tc>
                  <a:txBody>
                    <a:bodyPr/>
                    <a:lstStyle/>
                    <a:p>
                      <a:pPr marL="0" marR="0" lvl="0" indent="0" algn="l" rtl="0">
                        <a:spcBef>
                          <a:spcPts val="0"/>
                        </a:spcBef>
                        <a:buSzPct val="25000"/>
                        <a:buNone/>
                      </a:pPr>
                      <a:r>
                        <a:rPr lang="en-US" sz="1800" u="none" strike="noStrike" cap="none" baseline="0"/>
                        <a:t>Low -Medium</a:t>
                      </a:r>
                    </a:p>
                  </a:txBody>
                  <a:tcPr marL="91450" marR="91450" marT="45725" marB="45725" anchor="ctr"/>
                </a:tc>
              </a:tr>
            </a:tbl>
          </a:graphicData>
        </a:graphic>
      </p:graphicFrame>
      <p:sp>
        <p:nvSpPr>
          <p:cNvPr id="316" name="Shape 316"/>
          <p:cNvSpPr txBox="1"/>
          <p:nvPr/>
        </p:nvSpPr>
        <p:spPr>
          <a:xfrm>
            <a:off x="-493889" y="4416778"/>
            <a:ext cx="184666" cy="369332"/>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9"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1600" smtClean="0"/>
              <a:t>8</a:t>
            </a:fld>
            <a:endParaRPr lang="en-US" sz="1600"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86200" y="304800"/>
            <a:ext cx="1888483" cy="553998"/>
          </a:xfrm>
          <a:prstGeom prst="rect">
            <a:avLst/>
          </a:prstGeom>
          <a:noFill/>
        </p:spPr>
        <p:txBody>
          <a:bodyPr wrap="none" rtlCol="0">
            <a:spAutoFit/>
          </a:bodyPr>
          <a:lstStyle/>
          <a:p>
            <a:r>
              <a:rPr lang="en-US" sz="3000" b="1" dirty="0" err="1" smtClean="0"/>
              <a:t>RAMCloud</a:t>
            </a:r>
            <a:endParaRPr lang="en-US" sz="3000" b="1" dirty="0"/>
          </a:p>
        </p:txBody>
      </p:sp>
      <p:sp>
        <p:nvSpPr>
          <p:cNvPr id="11" name="TextBox 10"/>
          <p:cNvSpPr txBox="1"/>
          <p:nvPr/>
        </p:nvSpPr>
        <p:spPr>
          <a:xfrm>
            <a:off x="4953000" y="4876800"/>
            <a:ext cx="3581400" cy="1848977"/>
          </a:xfrm>
          <a:prstGeom prst="rect">
            <a:avLst/>
          </a:prstGeom>
          <a:noFill/>
          <a:ln>
            <a:solidFill>
              <a:schemeClr val="tx1"/>
            </a:solidFill>
          </a:ln>
        </p:spPr>
        <p:txBody>
          <a:bodyPr wrap="none" rtlCol="0">
            <a:noAutofit/>
          </a:bodyPr>
          <a:lstStyle/>
          <a:p>
            <a:r>
              <a:rPr lang="en-US" sz="1600" dirty="0" smtClean="0"/>
              <a:t>Latency / Bandwidth:</a:t>
            </a:r>
          </a:p>
          <a:p>
            <a:pPr marL="285750" indent="-285750">
              <a:buFont typeface="Arial"/>
              <a:buChar char="•"/>
            </a:pPr>
            <a:r>
              <a:rPr lang="en-US" sz="1600" dirty="0" smtClean="0"/>
              <a:t>67</a:t>
            </a:r>
            <a:r>
              <a:rPr lang="en-US" sz="1600" dirty="0"/>
              <a:t>-107% higher read </a:t>
            </a:r>
            <a:r>
              <a:rPr lang="en-US" sz="1600" dirty="0" smtClean="0"/>
              <a:t>bandwidth</a:t>
            </a:r>
          </a:p>
          <a:p>
            <a:pPr marL="285750" indent="-285750">
              <a:buFont typeface="Arial"/>
              <a:buChar char="•"/>
            </a:pPr>
            <a:r>
              <a:rPr lang="en-US" sz="1600" dirty="0" smtClean="0"/>
              <a:t>45-</a:t>
            </a:r>
            <a:r>
              <a:rPr lang="en-US" sz="1600" dirty="0"/>
              <a:t>53% lower read </a:t>
            </a:r>
            <a:r>
              <a:rPr lang="en-US" sz="1600" dirty="0" smtClean="0"/>
              <a:t>latency</a:t>
            </a:r>
          </a:p>
          <a:p>
            <a:endParaRPr lang="en-US" sz="1600" dirty="0" smtClean="0"/>
          </a:p>
          <a:p>
            <a:r>
              <a:rPr lang="en-US" sz="1600" dirty="0" smtClean="0"/>
              <a:t>Challenges:</a:t>
            </a:r>
          </a:p>
          <a:p>
            <a:pPr marL="285750" indent="-285750">
              <a:buFont typeface="Arial"/>
              <a:buChar char="•"/>
            </a:pPr>
            <a:r>
              <a:rPr lang="en-US" sz="1600" dirty="0" smtClean="0"/>
              <a:t>ACID multi-key transactions with</a:t>
            </a:r>
          </a:p>
          <a:p>
            <a:r>
              <a:rPr lang="en-US" sz="1600" dirty="0" smtClean="0"/>
              <a:t> low-latency and at scale</a:t>
            </a:r>
          </a:p>
          <a:p>
            <a:endParaRPr lang="en-US" sz="1600" dirty="0"/>
          </a:p>
        </p:txBody>
      </p:sp>
      <p:sp>
        <p:nvSpPr>
          <p:cNvPr id="13" name="TextBox 12"/>
          <p:cNvSpPr txBox="1"/>
          <p:nvPr/>
        </p:nvSpPr>
        <p:spPr>
          <a:xfrm>
            <a:off x="522111" y="2398889"/>
            <a:ext cx="184666" cy="369332"/>
          </a:xfrm>
          <a:prstGeom prst="rect">
            <a:avLst/>
          </a:prstGeom>
          <a:noFill/>
        </p:spPr>
        <p:txBody>
          <a:bodyPr wrap="none" rtlCol="0">
            <a:spAutoFit/>
          </a:bodyPr>
          <a:lstStyle/>
          <a:p>
            <a:endParaRPr lang="en-US" dirty="0"/>
          </a:p>
        </p:txBody>
      </p:sp>
      <p:sp>
        <p:nvSpPr>
          <p:cNvPr id="14" name="TextBox 13"/>
          <p:cNvSpPr txBox="1"/>
          <p:nvPr/>
        </p:nvSpPr>
        <p:spPr>
          <a:xfrm>
            <a:off x="818444" y="3048000"/>
            <a:ext cx="184666" cy="369332"/>
          </a:xfrm>
          <a:prstGeom prst="rect">
            <a:avLst/>
          </a:prstGeom>
          <a:noFill/>
        </p:spPr>
        <p:txBody>
          <a:bodyPr wrap="none" rtlCol="0">
            <a:spAutoFit/>
          </a:bodyPr>
          <a:lstStyle/>
          <a:p>
            <a:endParaRPr lang="en-US" dirty="0"/>
          </a:p>
        </p:txBody>
      </p:sp>
      <p:sp>
        <p:nvSpPr>
          <p:cNvPr id="8" name="TextBox 7"/>
          <p:cNvSpPr txBox="1"/>
          <p:nvPr/>
        </p:nvSpPr>
        <p:spPr>
          <a:xfrm>
            <a:off x="228600" y="4876800"/>
            <a:ext cx="4495800" cy="1848977"/>
          </a:xfrm>
          <a:prstGeom prst="rect">
            <a:avLst/>
          </a:prstGeom>
          <a:noFill/>
          <a:ln>
            <a:solidFill>
              <a:schemeClr val="tx1"/>
            </a:solidFill>
          </a:ln>
        </p:spPr>
        <p:txBody>
          <a:bodyPr wrap="none" rtlCol="0">
            <a:noAutofit/>
          </a:bodyPr>
          <a:lstStyle/>
          <a:p>
            <a:r>
              <a:rPr lang="en-US" sz="1600" dirty="0" err="1" smtClean="0"/>
              <a:t>ClusterPerf</a:t>
            </a:r>
            <a:r>
              <a:rPr lang="en-US" sz="1600" dirty="0" smtClean="0"/>
              <a:t>: </a:t>
            </a:r>
          </a:p>
          <a:p>
            <a:pPr marL="285750" indent="-285750">
              <a:buFont typeface="Arial"/>
              <a:buChar char="•"/>
            </a:pPr>
            <a:r>
              <a:rPr lang="en-US" sz="1600" dirty="0" err="1" smtClean="0"/>
              <a:t>RAMCloud</a:t>
            </a:r>
            <a:r>
              <a:rPr lang="en-US" sz="1600" dirty="0" smtClean="0"/>
              <a:t> test suite (</a:t>
            </a:r>
            <a:r>
              <a:rPr lang="en-US" sz="1600" dirty="0" err="1" smtClean="0"/>
              <a:t>eg</a:t>
            </a:r>
            <a:r>
              <a:rPr lang="en-US" sz="1600" dirty="0" smtClean="0"/>
              <a:t>., </a:t>
            </a:r>
            <a:r>
              <a:rPr lang="en-US" sz="1600" dirty="0" err="1" smtClean="0"/>
              <a:t>multiReads</a:t>
            </a:r>
            <a:r>
              <a:rPr lang="en-US" sz="1600" dirty="0" smtClean="0"/>
              <a:t>)</a:t>
            </a:r>
          </a:p>
          <a:p>
            <a:pPr marL="285750" indent="-285750">
              <a:buFont typeface="Arial"/>
              <a:buChar char="•"/>
            </a:pPr>
            <a:r>
              <a:rPr lang="en-US" sz="1600" dirty="0" smtClean="0"/>
              <a:t>We use one test (sequential </a:t>
            </a:r>
            <a:r>
              <a:rPr lang="en-US" sz="1600" dirty="0" smtClean="0"/>
              <a:t>read / write </a:t>
            </a:r>
            <a:r>
              <a:rPr lang="en-US" sz="1600" dirty="0" smtClean="0"/>
              <a:t>of </a:t>
            </a:r>
          </a:p>
          <a:p>
            <a:r>
              <a:rPr lang="en-US" sz="1600" dirty="0" smtClean="0"/>
              <a:t>random objects)</a:t>
            </a:r>
          </a:p>
          <a:p>
            <a:pPr marL="285750" indent="-285750">
              <a:buFontTx/>
              <a:buChar char="-"/>
            </a:pPr>
            <a:endParaRPr lang="en-US" sz="1600" dirty="0"/>
          </a:p>
          <a:p>
            <a:r>
              <a:rPr lang="en-US" sz="1600" dirty="0" err="1" smtClean="0"/>
              <a:t>RAMCloud</a:t>
            </a:r>
            <a:r>
              <a:rPr lang="en-US" sz="1600" dirty="0" smtClean="0"/>
              <a:t>:</a:t>
            </a:r>
          </a:p>
          <a:p>
            <a:pPr marL="285750" indent="-285750">
              <a:buFont typeface="Arial"/>
              <a:buChar char="•"/>
            </a:pPr>
            <a:r>
              <a:rPr lang="en-US" sz="1600" dirty="0" smtClean="0"/>
              <a:t>4 nodes, replication factor = 0</a:t>
            </a:r>
          </a:p>
          <a:p>
            <a:pPr marL="285750" indent="-285750">
              <a:buFontTx/>
              <a:buChar char="-"/>
            </a:pPr>
            <a:endParaRPr lang="en-US" sz="1600" dirty="0" smtClean="0"/>
          </a:p>
        </p:txBody>
      </p:sp>
      <p:pic>
        <p:nvPicPr>
          <p:cNvPr id="2" name="Picture 1" descr="ramcloud_benchmark_bw_illust_v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956110"/>
            <a:ext cx="4482695" cy="3806389"/>
          </a:xfrm>
          <a:prstGeom prst="rect">
            <a:avLst/>
          </a:prstGeom>
        </p:spPr>
      </p:pic>
      <p:pic>
        <p:nvPicPr>
          <p:cNvPr id="3" name="Picture 2" descr="ramcloud_benchmark_lat_illus_v3.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1" y="1143000"/>
            <a:ext cx="4060602" cy="3581400"/>
          </a:xfrm>
          <a:prstGeom prst="rect">
            <a:avLst/>
          </a:prstGeom>
        </p:spPr>
      </p:pic>
      <p:sp>
        <p:nvSpPr>
          <p:cNvPr id="16"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1600" smtClean="0"/>
              <a:t>9</a:t>
            </a:fld>
            <a:endParaRPr lang="en-US" sz="1600" dirty="0"/>
          </a:p>
        </p:txBody>
      </p:sp>
    </p:spTree>
    <p:extLst>
      <p:ext uri="{BB962C8B-B14F-4D97-AF65-F5344CB8AC3E}">
        <p14:creationId xmlns:p14="http://schemas.microsoft.com/office/powerpoint/2010/main" val="329409376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600</TotalTime>
  <Words>2352</Words>
  <Application>Microsoft Macintosh PowerPoint</Application>
  <PresentationFormat>On-screen Show (4:3)</PresentationFormat>
  <Paragraphs>481</Paragraphs>
  <Slides>31</Slides>
  <Notes>31</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Benchmarking Distributed Search:  Apache Solr on Firebox-0</vt:lpstr>
      <vt:lpstr>Solr on Firebox-0</vt:lpstr>
      <vt:lpstr>Experiment: Serving a large search index off of disk</vt:lpstr>
      <vt:lpstr>Testing Framework (BITS)</vt:lpstr>
      <vt:lpstr>Future Work</vt:lpstr>
      <vt:lpstr>PowerPoint Presentation</vt:lpstr>
      <vt:lpstr>PowerPoint Presentation</vt:lpstr>
      <vt:lpstr>Prior ParLab Work: Tessellation</vt:lpstr>
      <vt:lpstr>XARCC (aka Tessellation 2.0)</vt:lpstr>
      <vt:lpstr>XARCC</vt:lpstr>
      <vt:lpstr>XARCC Scheduling: Status and Experiences</vt:lpstr>
      <vt:lpstr>XARCC Library OS: Status and Experiences</vt:lpstr>
      <vt:lpstr>Future Work</vt:lpstr>
      <vt:lpstr>Questions &amp; Feedback</vt:lpstr>
      <vt:lpstr>Backup Slides</vt:lpstr>
      <vt:lpstr>Gang Scheduling Experiments</vt:lpstr>
      <vt:lpstr>Micro Benchmark Results</vt:lpstr>
      <vt:lpstr>Macro Benchmark Results</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Joao Carreira</cp:lastModifiedBy>
  <cp:revision>62</cp:revision>
  <dcterms:modified xsi:type="dcterms:W3CDTF">2015-01-10T22:27:27Z</dcterms:modified>
</cp:coreProperties>
</file>